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1"/>
  </p:handoutMasterIdLst>
  <p:sldIdLst>
    <p:sldId id="256" r:id="rId2"/>
    <p:sldId id="284" r:id="rId3"/>
    <p:sldId id="285" r:id="rId4"/>
    <p:sldId id="286" r:id="rId5"/>
    <p:sldId id="263" r:id="rId6"/>
    <p:sldId id="264" r:id="rId7"/>
    <p:sldId id="265" r:id="rId8"/>
    <p:sldId id="282" r:id="rId9"/>
    <p:sldId id="266" r:id="rId10"/>
    <p:sldId id="276" r:id="rId11"/>
    <p:sldId id="258" r:id="rId12"/>
    <p:sldId id="269" r:id="rId13"/>
    <p:sldId id="267" r:id="rId14"/>
    <p:sldId id="259" r:id="rId15"/>
    <p:sldId id="260" r:id="rId16"/>
    <p:sldId id="261" r:id="rId17"/>
    <p:sldId id="262" r:id="rId18"/>
    <p:sldId id="272" r:id="rId19"/>
    <p:sldId id="273" r:id="rId20"/>
    <p:sldId id="274" r:id="rId21"/>
    <p:sldId id="275" r:id="rId22"/>
    <p:sldId id="271" r:id="rId23"/>
    <p:sldId id="277" r:id="rId24"/>
    <p:sldId id="283" r:id="rId25"/>
    <p:sldId id="278" r:id="rId26"/>
    <p:sldId id="270" r:id="rId27"/>
    <p:sldId id="279" r:id="rId28"/>
    <p:sldId id="280" r:id="rId29"/>
    <p:sldId id="268" r:id="rId3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434" autoAdjust="0"/>
  </p:normalViewPr>
  <p:slideViewPr>
    <p:cSldViewPr snapToGrid="0">
      <p:cViewPr varScale="1">
        <p:scale>
          <a:sx n="67" d="100"/>
          <a:sy n="67" d="100"/>
        </p:scale>
        <p:origin x="690" y="60"/>
      </p:cViewPr>
      <p:guideLst/>
    </p:cSldViewPr>
  </p:slideViewPr>
  <p:outlineViewPr>
    <p:cViewPr>
      <p:scale>
        <a:sx n="33" d="100"/>
        <a:sy n="33" d="100"/>
      </p:scale>
      <p:origin x="0" y="-670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29" tIns="45715" rIns="91429" bIns="45715" rtlCol="0"/>
          <a:lstStyle>
            <a:lvl1pPr algn="l">
              <a:defRPr sz="1200"/>
            </a:lvl1pPr>
          </a:lstStyle>
          <a:p>
            <a:endParaRPr lang="en-CA"/>
          </a:p>
        </p:txBody>
      </p:sp>
      <p:sp>
        <p:nvSpPr>
          <p:cNvPr id="3" name="Date Placeholder 2"/>
          <p:cNvSpPr>
            <a:spLocks noGrp="1"/>
          </p:cNvSpPr>
          <p:nvPr>
            <p:ph type="dt" sz="quarter" idx="1"/>
          </p:nvPr>
        </p:nvSpPr>
        <p:spPr>
          <a:xfrm>
            <a:off x="4142775" y="0"/>
            <a:ext cx="3170717" cy="480598"/>
          </a:xfrm>
          <a:prstGeom prst="rect">
            <a:avLst/>
          </a:prstGeom>
        </p:spPr>
        <p:txBody>
          <a:bodyPr vert="horz" lIns="91429" tIns="45715" rIns="91429" bIns="45715" rtlCol="0"/>
          <a:lstStyle>
            <a:lvl1pPr algn="r">
              <a:defRPr sz="1200"/>
            </a:lvl1pPr>
          </a:lstStyle>
          <a:p>
            <a:fld id="{56A2D204-57BE-41EA-9A7D-ECE702C15CAF}" type="datetimeFigureOut">
              <a:rPr lang="en-CA" smtClean="0"/>
              <a:t>2019-05-07</a:t>
            </a:fld>
            <a:endParaRPr lang="en-CA"/>
          </a:p>
        </p:txBody>
      </p:sp>
      <p:sp>
        <p:nvSpPr>
          <p:cNvPr id="4" name="Footer Placeholder 3"/>
          <p:cNvSpPr>
            <a:spLocks noGrp="1"/>
          </p:cNvSpPr>
          <p:nvPr>
            <p:ph type="ftr" sz="quarter" idx="2"/>
          </p:nvPr>
        </p:nvSpPr>
        <p:spPr>
          <a:xfrm>
            <a:off x="0" y="9120602"/>
            <a:ext cx="3170717" cy="480598"/>
          </a:xfrm>
          <a:prstGeom prst="rect">
            <a:avLst/>
          </a:prstGeom>
        </p:spPr>
        <p:txBody>
          <a:bodyPr vert="horz" lIns="91429" tIns="45715" rIns="91429" bIns="45715" rtlCol="0" anchor="b"/>
          <a:lstStyle>
            <a:lvl1pPr algn="l">
              <a:defRPr sz="1200"/>
            </a:lvl1pPr>
          </a:lstStyle>
          <a:p>
            <a:endParaRPr lang="en-CA"/>
          </a:p>
        </p:txBody>
      </p:sp>
      <p:sp>
        <p:nvSpPr>
          <p:cNvPr id="5" name="Slide Number Placeholder 4"/>
          <p:cNvSpPr>
            <a:spLocks noGrp="1"/>
          </p:cNvSpPr>
          <p:nvPr>
            <p:ph type="sldNum" sz="quarter" idx="3"/>
          </p:nvPr>
        </p:nvSpPr>
        <p:spPr>
          <a:xfrm>
            <a:off x="4142775" y="9120602"/>
            <a:ext cx="3170717" cy="480598"/>
          </a:xfrm>
          <a:prstGeom prst="rect">
            <a:avLst/>
          </a:prstGeom>
        </p:spPr>
        <p:txBody>
          <a:bodyPr vert="horz" lIns="91429" tIns="45715" rIns="91429" bIns="45715" rtlCol="0" anchor="b"/>
          <a:lstStyle>
            <a:lvl1pPr algn="r">
              <a:defRPr sz="1200"/>
            </a:lvl1pPr>
          </a:lstStyle>
          <a:p>
            <a:fld id="{F5C0CED9-26F4-4029-937A-D35FF2768557}" type="slidenum">
              <a:rPr lang="en-CA" smtClean="0"/>
              <a:t>‹#›</a:t>
            </a:fld>
            <a:endParaRPr lang="en-CA"/>
          </a:p>
        </p:txBody>
      </p:sp>
    </p:spTree>
    <p:extLst>
      <p:ext uri="{BB962C8B-B14F-4D97-AF65-F5344CB8AC3E}">
        <p14:creationId xmlns:p14="http://schemas.microsoft.com/office/powerpoint/2010/main" val="30765348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07241" y="775486"/>
            <a:ext cx="2103566" cy="86714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5/7/2019</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5/7/2019</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rgbClr val="002060"/>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5/7/2019</a:t>
            </a:fld>
            <a:endParaRPr lang="en-US" dirty="0"/>
          </a:p>
        </p:txBody>
      </p:sp>
      <p:sp>
        <p:nvSpPr>
          <p:cNvPr id="6" name="Footer Placeholder 5"/>
          <p:cNvSpPr>
            <a:spLocks noGrp="1"/>
          </p:cNvSpPr>
          <p:nvPr>
            <p:ph type="ftr" sz="quarter" idx="11"/>
          </p:nvPr>
        </p:nvSpPr>
        <p:spPr/>
        <p:txBody>
          <a:bodyPr/>
          <a:lstStyle>
            <a:lvl1pPr>
              <a:defRPr>
                <a:solidFill>
                  <a:srgbClr val="002060"/>
                </a:solidFill>
              </a:defRPr>
            </a:lvl1p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5/7/2019</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mpsebp.ca/manitoba-public-school-employee-group-lif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ganderson@mbteach.org" TargetMode="External"/><Relationship Id="rId2" Type="http://schemas.openxmlformats.org/officeDocument/2006/relationships/hyperlink" Target="mailto:president@hanoverteachers.com"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mailto:certification@gov.mb.c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HOW to check your pay (2019)</a:t>
            </a:r>
            <a:endParaRPr lang="en-CA" dirty="0"/>
          </a:p>
        </p:txBody>
      </p:sp>
      <p:sp>
        <p:nvSpPr>
          <p:cNvPr id="3" name="Subtitle 2"/>
          <p:cNvSpPr>
            <a:spLocks noGrp="1"/>
          </p:cNvSpPr>
          <p:nvPr>
            <p:ph type="subTitle" idx="1"/>
          </p:nvPr>
        </p:nvSpPr>
        <p:spPr/>
        <p:txBody>
          <a:bodyPr/>
          <a:lstStyle/>
          <a:p>
            <a:r>
              <a:rPr lang="en-CA" cap="none" dirty="0" smtClean="0"/>
              <a:t>By </a:t>
            </a:r>
            <a:r>
              <a:rPr lang="en-CA" cap="none" dirty="0"/>
              <a:t>W</a:t>
            </a:r>
            <a:r>
              <a:rPr lang="en-CA" cap="none" dirty="0" smtClean="0"/>
              <a:t>endell </a:t>
            </a:r>
            <a:r>
              <a:rPr lang="en-CA" cap="none" dirty="0"/>
              <a:t>H</a:t>
            </a:r>
            <a:r>
              <a:rPr lang="en-CA" cap="none" dirty="0" smtClean="0"/>
              <a:t>ead	</a:t>
            </a:r>
            <a:endParaRPr lang="en-CA"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4997" y="1020431"/>
            <a:ext cx="3629025" cy="1647825"/>
          </a:xfrm>
          <a:prstGeom prst="rect">
            <a:avLst/>
          </a:prstGeom>
        </p:spPr>
      </p:pic>
      <p:sp>
        <p:nvSpPr>
          <p:cNvPr id="5" name="Content Placeholder 2"/>
          <p:cNvSpPr txBox="1">
            <a:spLocks/>
          </p:cNvSpPr>
          <p:nvPr/>
        </p:nvSpPr>
        <p:spPr>
          <a:xfrm>
            <a:off x="545125" y="3357797"/>
            <a:ext cx="11029615" cy="3077778"/>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rgbClr val="002060"/>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r>
              <a:rPr lang="en-CA" sz="2800" cap="none" dirty="0" smtClean="0">
                <a:solidFill>
                  <a:schemeClr val="bg1"/>
                </a:solidFill>
              </a:rPr>
              <a:t>This is meant to explain how your pay and deductions are determined, and to help you identify potential errors.  It is based upon CURRENT contribution rates and fees, so trying to apply these calculations to pay stubs from the past might not work.  Furthermore, there may be additional factors not addressed here (such as principal allowances, income tax exemptions, </a:t>
            </a:r>
            <a:r>
              <a:rPr lang="en-CA" sz="2800" cap="none" dirty="0" err="1" smtClean="0">
                <a:solidFill>
                  <a:schemeClr val="bg1"/>
                </a:solidFill>
              </a:rPr>
              <a:t>etc</a:t>
            </a:r>
            <a:r>
              <a:rPr lang="en-CA" sz="2800" cap="none" dirty="0" smtClean="0">
                <a:solidFill>
                  <a:schemeClr val="bg1"/>
                </a:solidFill>
              </a:rPr>
              <a:t>).  If you have specific questions regarding your pay, please contact me.  </a:t>
            </a:r>
          </a:p>
          <a:p>
            <a:endParaRPr lang="en-CA" sz="2800" cap="none" dirty="0">
              <a:solidFill>
                <a:schemeClr val="bg1"/>
              </a:solidFill>
            </a:endParaRPr>
          </a:p>
        </p:txBody>
      </p:sp>
    </p:spTree>
    <p:extLst>
      <p:ext uri="{BB962C8B-B14F-4D97-AF65-F5344CB8AC3E}">
        <p14:creationId xmlns:p14="http://schemas.microsoft.com/office/powerpoint/2010/main" val="865906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8910" y="1856193"/>
            <a:ext cx="5372080" cy="2732660"/>
          </a:xfrm>
          <a:prstGeom prst="rect">
            <a:avLst/>
          </a:prstGeom>
        </p:spPr>
      </p:pic>
      <p:sp>
        <p:nvSpPr>
          <p:cNvPr id="2" name="Title 1"/>
          <p:cNvSpPr>
            <a:spLocks noGrp="1"/>
          </p:cNvSpPr>
          <p:nvPr>
            <p:ph type="title"/>
          </p:nvPr>
        </p:nvSpPr>
        <p:spPr/>
        <p:txBody>
          <a:bodyPr>
            <a:normAutofit/>
          </a:bodyPr>
          <a:lstStyle/>
          <a:p>
            <a:r>
              <a:rPr lang="en-CA" dirty="0" smtClean="0"/>
              <a:t>SALARY:</a:t>
            </a:r>
            <a:br>
              <a:rPr lang="en-CA" dirty="0" smtClean="0"/>
            </a:br>
            <a:r>
              <a:rPr lang="en-CA" dirty="0" smtClean="0"/>
              <a:t>Understanding the (OTHER) salary </a:t>
            </a:r>
            <a:r>
              <a:rPr lang="en-CA" dirty="0" err="1" smtClean="0"/>
              <a:t>griD</a:t>
            </a:r>
            <a:endParaRPr lang="en-CA" dirty="0"/>
          </a:p>
        </p:txBody>
      </p:sp>
      <p:sp>
        <p:nvSpPr>
          <p:cNvPr id="3" name="Content Placeholder 2"/>
          <p:cNvSpPr>
            <a:spLocks noGrp="1"/>
          </p:cNvSpPr>
          <p:nvPr>
            <p:ph idx="1"/>
          </p:nvPr>
        </p:nvSpPr>
        <p:spPr>
          <a:xfrm>
            <a:off x="5892799" y="2090056"/>
            <a:ext cx="5950857" cy="4767943"/>
          </a:xfrm>
        </p:spPr>
        <p:txBody>
          <a:bodyPr tIns="0" anchor="t" anchorCtr="0">
            <a:normAutofit/>
          </a:bodyPr>
          <a:lstStyle/>
          <a:p>
            <a:pPr marL="0" indent="0">
              <a:buNone/>
            </a:pPr>
            <a:r>
              <a:rPr lang="en-CA" sz="2400" dirty="0" smtClean="0"/>
              <a:t>You may wonder why there are TWO salary grids for 2018-19.  Well, the one in the Collateral Agreement is for the members who pay into the Dental and Extended Health Care plans.  The second grid, on </a:t>
            </a:r>
            <a:r>
              <a:rPr lang="en-CA" sz="2400" b="1" u="sng" dirty="0" smtClean="0"/>
              <a:t>page 31 of the CBA</a:t>
            </a:r>
            <a:r>
              <a:rPr lang="en-CA" sz="2400" dirty="0" smtClean="0"/>
              <a:t>, is the one with ACTUAL salaries (before the pre-tax deductions).  This is the grid that you should use if you do NOT pay for Dental and EHC.</a:t>
            </a:r>
          </a:p>
          <a:p>
            <a:pPr marL="0" indent="0">
              <a:buNone/>
            </a:pPr>
            <a:r>
              <a:rPr lang="en-CA" sz="2400" dirty="0" smtClean="0"/>
              <a:t>Notice how the Class 5, Year 10 salary on this grid is equal to the Class 5, Year 10 salary from the previous grid PLUS the benefits premium!</a:t>
            </a:r>
          </a:p>
        </p:txBody>
      </p:sp>
      <p:sp>
        <p:nvSpPr>
          <p:cNvPr id="5" name="Oval 4"/>
          <p:cNvSpPr/>
          <p:nvPr/>
        </p:nvSpPr>
        <p:spPr>
          <a:xfrm>
            <a:off x="3695683" y="4297246"/>
            <a:ext cx="559157" cy="2902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Line Callout 3 (Accent Bar) 16"/>
          <p:cNvSpPr/>
          <p:nvPr/>
        </p:nvSpPr>
        <p:spPr>
          <a:xfrm>
            <a:off x="880437" y="4729090"/>
            <a:ext cx="4186238" cy="2028898"/>
          </a:xfrm>
          <a:prstGeom prst="accentCallout3">
            <a:avLst>
              <a:gd name="adj1" fmla="val 47248"/>
              <a:gd name="adj2" fmla="val -2801"/>
              <a:gd name="adj3" fmla="val 46542"/>
              <a:gd name="adj4" fmla="val -16997"/>
              <a:gd name="adj5" fmla="val -125444"/>
              <a:gd name="adj6" fmla="val -17473"/>
              <a:gd name="adj7" fmla="val -125995"/>
              <a:gd name="adj8" fmla="val 32908"/>
            </a:avLst>
          </a:prstGeom>
          <a:solidFill>
            <a:srgbClr val="002060"/>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Note that this grid is the gross grid that came into effect January 2018 – until we have a new Collective Agreement, we will continue with this one.  Meanwhile, if our EHC and Dental premiums change, a new Collateral Agreement will be created with a grid to reflect the change in premiums.</a:t>
            </a:r>
            <a:endParaRPr lang="en-CA" dirty="0"/>
          </a:p>
        </p:txBody>
      </p:sp>
    </p:spTree>
    <p:extLst>
      <p:ext uri="{BB962C8B-B14F-4D97-AF65-F5344CB8AC3E}">
        <p14:creationId xmlns:p14="http://schemas.microsoft.com/office/powerpoint/2010/main" val="394668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59008" y="2866270"/>
            <a:ext cx="4845662" cy="2115170"/>
          </a:xfrm>
          <a:prstGeom prst="rect">
            <a:avLst/>
          </a:prstGeom>
          <a:ln w="12700">
            <a:solidFill>
              <a:srgbClr val="002060"/>
            </a:solidFill>
          </a:ln>
        </p:spPr>
      </p:pic>
      <p:sp>
        <p:nvSpPr>
          <p:cNvPr id="2" name="Title 1"/>
          <p:cNvSpPr>
            <a:spLocks noGrp="1"/>
          </p:cNvSpPr>
          <p:nvPr>
            <p:ph type="title"/>
          </p:nvPr>
        </p:nvSpPr>
        <p:spPr/>
        <p:txBody>
          <a:bodyPr/>
          <a:lstStyle/>
          <a:p>
            <a:r>
              <a:rPr lang="en-CA" dirty="0" smtClean="0"/>
              <a:t>EARNINGS:</a:t>
            </a:r>
            <a:br>
              <a:rPr lang="en-CA" dirty="0" smtClean="0"/>
            </a:br>
            <a:r>
              <a:rPr lang="en-CA" dirty="0" smtClean="0"/>
              <a:t>Are </a:t>
            </a:r>
            <a:r>
              <a:rPr lang="en-CA" dirty="0" err="1" smtClean="0"/>
              <a:t>theY</a:t>
            </a:r>
            <a:r>
              <a:rPr lang="en-CA" dirty="0" smtClean="0"/>
              <a:t> correct?</a:t>
            </a:r>
            <a:endParaRPr lang="en-CA" dirty="0"/>
          </a:p>
        </p:txBody>
      </p:sp>
      <p:sp>
        <p:nvSpPr>
          <p:cNvPr id="3" name="Content Placeholder 2"/>
          <p:cNvSpPr>
            <a:spLocks noGrp="1"/>
          </p:cNvSpPr>
          <p:nvPr>
            <p:ph idx="1"/>
          </p:nvPr>
        </p:nvSpPr>
        <p:spPr>
          <a:xfrm>
            <a:off x="581192" y="2472427"/>
            <a:ext cx="5384893" cy="2902857"/>
          </a:xfrm>
        </p:spPr>
        <p:txBody>
          <a:bodyPr anchor="t" anchorCtr="0">
            <a:normAutofit/>
          </a:bodyPr>
          <a:lstStyle/>
          <a:p>
            <a:pPr marL="0" indent="0">
              <a:buNone/>
            </a:pPr>
            <a:r>
              <a:rPr lang="en-CA" sz="2400" dirty="0"/>
              <a:t>Since “Sally </a:t>
            </a:r>
            <a:r>
              <a:rPr lang="en-CA" sz="2400" dirty="0" smtClean="0"/>
              <a:t>Paycheque” </a:t>
            </a:r>
            <a:r>
              <a:rPr lang="en-CA" sz="2400" dirty="0"/>
              <a:t>is a Class 5 with 10 years, her salary is </a:t>
            </a:r>
            <a:r>
              <a:rPr lang="en-CA" sz="2400" dirty="0" smtClean="0"/>
              <a:t>$93,375.</a:t>
            </a:r>
          </a:p>
          <a:p>
            <a:pPr marL="0" indent="0">
              <a:buNone/>
            </a:pPr>
            <a:r>
              <a:rPr lang="en-CA" sz="3600" dirty="0" smtClean="0"/>
              <a:t>$93,375 ÷ 24 = $3890.63</a:t>
            </a:r>
          </a:p>
          <a:p>
            <a:pPr marL="0" indent="0">
              <a:buNone/>
            </a:pPr>
            <a:endParaRPr lang="en-CA" sz="2400" dirty="0"/>
          </a:p>
          <a:p>
            <a:pPr marL="0" indent="0">
              <a:buNone/>
            </a:pPr>
            <a:r>
              <a:rPr lang="en-CA" sz="2400" u="sng" dirty="0" smtClean="0"/>
              <a:t>This means the current pay is correct!!</a:t>
            </a:r>
          </a:p>
          <a:p>
            <a:pPr marL="0" indent="0">
              <a:buNone/>
            </a:pPr>
            <a:endParaRPr lang="en-CA" sz="2400" b="1" dirty="0"/>
          </a:p>
        </p:txBody>
      </p:sp>
      <p:sp>
        <p:nvSpPr>
          <p:cNvPr id="7" name="Oval 6"/>
          <p:cNvSpPr/>
          <p:nvPr/>
        </p:nvSpPr>
        <p:spPr>
          <a:xfrm>
            <a:off x="8915862" y="3923856"/>
            <a:ext cx="1391470" cy="3333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p:cNvCxnSpPr/>
          <p:nvPr/>
        </p:nvCxnSpPr>
        <p:spPr>
          <a:xfrm>
            <a:off x="5500914" y="3643086"/>
            <a:ext cx="3380925" cy="4869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9238" y="3499622"/>
            <a:ext cx="424234" cy="424234"/>
          </a:xfrm>
          <a:prstGeom prst="rect">
            <a:avLst/>
          </a:prstGeom>
        </p:spPr>
      </p:pic>
    </p:spTree>
    <p:extLst>
      <p:ext uri="{BB962C8B-B14F-4D97-AF65-F5344CB8AC3E}">
        <p14:creationId xmlns:p14="http://schemas.microsoft.com/office/powerpoint/2010/main" val="3321798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EARNINGS:</a:t>
            </a:r>
            <a:br>
              <a:rPr lang="en-CA" dirty="0" smtClean="0"/>
            </a:br>
            <a:r>
              <a:rPr lang="en-CA" dirty="0" smtClean="0"/>
              <a:t>The EI Rebate</a:t>
            </a:r>
            <a:endParaRPr lang="en-CA" dirty="0"/>
          </a:p>
        </p:txBody>
      </p:sp>
      <p:sp>
        <p:nvSpPr>
          <p:cNvPr id="3" name="Content Placeholder 2"/>
          <p:cNvSpPr>
            <a:spLocks noGrp="1"/>
          </p:cNvSpPr>
          <p:nvPr>
            <p:ph idx="1"/>
          </p:nvPr>
        </p:nvSpPr>
        <p:spPr>
          <a:xfrm>
            <a:off x="3300413" y="1821543"/>
            <a:ext cx="8601075" cy="5043713"/>
          </a:xfrm>
        </p:spPr>
        <p:txBody>
          <a:bodyPr anchor="t" anchorCtr="0">
            <a:noAutofit/>
          </a:bodyPr>
          <a:lstStyle/>
          <a:p>
            <a:pPr marL="0" indent="0">
              <a:spcAft>
                <a:spcPts val="0"/>
              </a:spcAft>
              <a:buNone/>
            </a:pPr>
            <a:r>
              <a:rPr lang="en-CA" sz="2400" dirty="0" smtClean="0"/>
              <a:t>What is the EI Rebate</a:t>
            </a:r>
            <a:r>
              <a:rPr lang="en-CA" sz="2400" dirty="0"/>
              <a:t>? </a:t>
            </a:r>
            <a:r>
              <a:rPr lang="en-CA" sz="2400" dirty="0" smtClean="0"/>
              <a:t>Because members </a:t>
            </a:r>
            <a:r>
              <a:rPr lang="en-CA" sz="2400" dirty="0"/>
              <a:t>can accumulate </a:t>
            </a:r>
            <a:r>
              <a:rPr lang="en-CA" sz="2400" dirty="0" smtClean="0"/>
              <a:t>130 </a:t>
            </a:r>
            <a:r>
              <a:rPr lang="en-CA" sz="2400" dirty="0"/>
              <a:t>sick days, </a:t>
            </a:r>
            <a:r>
              <a:rPr lang="en-CA" sz="2400" dirty="0" smtClean="0"/>
              <a:t>you qualify </a:t>
            </a:r>
            <a:r>
              <a:rPr lang="en-CA" sz="2400" dirty="0"/>
              <a:t>for a reduction in </a:t>
            </a:r>
            <a:r>
              <a:rPr lang="en-CA" sz="2400" dirty="0" smtClean="0"/>
              <a:t>your EI </a:t>
            </a:r>
            <a:r>
              <a:rPr lang="en-CA" sz="2400" dirty="0"/>
              <a:t>premiums. This reduction is </a:t>
            </a:r>
            <a:r>
              <a:rPr lang="en-CA" sz="2400" dirty="0" smtClean="0"/>
              <a:t>the </a:t>
            </a:r>
            <a:r>
              <a:rPr lang="en-CA" sz="2400" dirty="0"/>
              <a:t>EI rebate </a:t>
            </a:r>
            <a:r>
              <a:rPr lang="en-CA" sz="2400" dirty="0" smtClean="0"/>
              <a:t>shown on your </a:t>
            </a:r>
            <a:r>
              <a:rPr lang="en-CA" sz="2400" dirty="0"/>
              <a:t>pay </a:t>
            </a:r>
            <a:r>
              <a:rPr lang="en-CA" sz="2400" dirty="0" smtClean="0"/>
              <a:t>stub.</a:t>
            </a:r>
          </a:p>
          <a:p>
            <a:pPr marL="0" indent="0">
              <a:spcBef>
                <a:spcPts val="0"/>
              </a:spcBef>
              <a:spcAft>
                <a:spcPts val="0"/>
              </a:spcAft>
              <a:buNone/>
            </a:pPr>
            <a:endParaRPr lang="en-CA" sz="1400" dirty="0" smtClean="0"/>
          </a:p>
          <a:p>
            <a:pPr marL="0" indent="0">
              <a:spcBef>
                <a:spcPts val="0"/>
              </a:spcBef>
              <a:spcAft>
                <a:spcPts val="0"/>
              </a:spcAft>
              <a:buNone/>
            </a:pPr>
            <a:r>
              <a:rPr lang="en-CA" sz="2400" dirty="0"/>
              <a:t>W</a:t>
            </a:r>
            <a:r>
              <a:rPr lang="en-CA" sz="2400" dirty="0" smtClean="0"/>
              <a:t>hy is the exact same amount deducted again? If you keep it, you have to pay taxes on it.  For years, all Teachers’ Associations in MB have negotiated that the teacher portion of these rebates be paid directly to the Associations, because the Associations do NOT have to pay taxes on it.  It therefore gives members far better value in terms of off-setting Association fees.  As of September, HTA will get any further rebates that result from the Short-Term Disability Plan.</a:t>
            </a:r>
          </a:p>
          <a:p>
            <a:pPr marL="0" indent="0">
              <a:spcBef>
                <a:spcPts val="0"/>
              </a:spcBef>
              <a:spcAft>
                <a:spcPts val="0"/>
              </a:spcAft>
              <a:buNone/>
            </a:pPr>
            <a:endParaRPr lang="en-CA" sz="1400" dirty="0"/>
          </a:p>
          <a:p>
            <a:pPr marL="0" indent="0">
              <a:spcBef>
                <a:spcPts val="0"/>
              </a:spcBef>
              <a:buNone/>
            </a:pPr>
            <a:r>
              <a:rPr lang="en-CA" sz="2400" dirty="0" smtClean="0"/>
              <a:t>In terms of checking your pay, as long as the amount “earned” equals the amount deducted, then you don’t have to worry about it.</a:t>
            </a:r>
          </a:p>
        </p:txBody>
      </p:sp>
      <p:sp>
        <p:nvSpPr>
          <p:cNvPr id="4" name="Content Placeholder 2"/>
          <p:cNvSpPr txBox="1">
            <a:spLocks/>
          </p:cNvSpPr>
          <p:nvPr/>
        </p:nvSpPr>
        <p:spPr>
          <a:xfrm>
            <a:off x="5923779" y="2088198"/>
            <a:ext cx="4699146" cy="367830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CA"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33" y="2356178"/>
            <a:ext cx="4222709" cy="4501822"/>
          </a:xfrm>
          <a:prstGeom prst="rect">
            <a:avLst/>
          </a:prstGeom>
        </p:spPr>
      </p:pic>
    </p:spTree>
    <p:extLst>
      <p:ext uri="{BB962C8B-B14F-4D97-AF65-F5344CB8AC3E}">
        <p14:creationId xmlns:p14="http://schemas.microsoft.com/office/powerpoint/2010/main" val="2149880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76318" y="2168733"/>
            <a:ext cx="9903581" cy="3093818"/>
          </a:xfrm>
          <a:prstGeom prst="rect">
            <a:avLst/>
          </a:prstGeom>
        </p:spPr>
      </p:pic>
      <p:sp>
        <p:nvSpPr>
          <p:cNvPr id="2" name="Title 1"/>
          <p:cNvSpPr>
            <a:spLocks noGrp="1"/>
          </p:cNvSpPr>
          <p:nvPr>
            <p:ph type="title"/>
          </p:nvPr>
        </p:nvSpPr>
        <p:spPr/>
        <p:txBody>
          <a:bodyPr/>
          <a:lstStyle/>
          <a:p>
            <a:r>
              <a:rPr lang="en-CA" dirty="0" smtClean="0"/>
              <a:t>EARNINGS:</a:t>
            </a:r>
            <a:br>
              <a:rPr lang="en-CA" dirty="0" smtClean="0"/>
            </a:br>
            <a:r>
              <a:rPr lang="en-CA" dirty="0" smtClean="0"/>
              <a:t>The </a:t>
            </a:r>
            <a:r>
              <a:rPr lang="en-CA" dirty="0" err="1" smtClean="0"/>
              <a:t>Ei</a:t>
            </a:r>
            <a:r>
              <a:rPr lang="en-CA" dirty="0" smtClean="0"/>
              <a:t> Rebate</a:t>
            </a:r>
            <a:endParaRPr lang="en-CA" dirty="0"/>
          </a:p>
        </p:txBody>
      </p:sp>
      <p:sp>
        <p:nvSpPr>
          <p:cNvPr id="4" name="Content Placeholder 2"/>
          <p:cNvSpPr txBox="1">
            <a:spLocks/>
          </p:cNvSpPr>
          <p:nvPr/>
        </p:nvSpPr>
        <p:spPr>
          <a:xfrm rot="3900000">
            <a:off x="2550017" y="1828800"/>
            <a:ext cx="8165206" cy="50292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rgbClr val="002060"/>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rgbClr val="002060"/>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rgbClr val="002060"/>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rgbClr val="002060"/>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rgbClr val="002060"/>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CA" dirty="0" smtClean="0"/>
          </a:p>
          <a:p>
            <a:pPr marL="0" indent="0">
              <a:buNone/>
            </a:pPr>
            <a:r>
              <a:rPr lang="en-CA" sz="2800" dirty="0" smtClean="0"/>
              <a:t>PER</a:t>
            </a:r>
            <a:endParaRPr lang="en-CA" dirty="0"/>
          </a:p>
        </p:txBody>
      </p:sp>
      <p:sp>
        <p:nvSpPr>
          <p:cNvPr id="7" name="Oval 6"/>
          <p:cNvSpPr/>
          <p:nvPr/>
        </p:nvSpPr>
        <p:spPr>
          <a:xfrm>
            <a:off x="7577549" y="3907045"/>
            <a:ext cx="914847" cy="257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416532" y="3264786"/>
            <a:ext cx="862459" cy="2998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2"/>
          <p:cNvSpPr>
            <a:spLocks noGrp="1"/>
          </p:cNvSpPr>
          <p:nvPr>
            <p:ph idx="1"/>
          </p:nvPr>
        </p:nvSpPr>
        <p:spPr>
          <a:xfrm>
            <a:off x="581192" y="5843588"/>
            <a:ext cx="11029616" cy="683821"/>
          </a:xfrm>
        </p:spPr>
        <p:txBody>
          <a:bodyPr anchor="t" anchorCtr="0">
            <a:normAutofit/>
          </a:bodyPr>
          <a:lstStyle/>
          <a:p>
            <a:pPr marL="0" indent="0">
              <a:buNone/>
            </a:pPr>
            <a:r>
              <a:rPr lang="en-CA" sz="3200" dirty="0" smtClean="0"/>
              <a:t>Are the Earning and Deduction the same for the EI Rebate?</a:t>
            </a:r>
          </a:p>
          <a:p>
            <a:endParaRPr lang="en-CA"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7005" y="5843588"/>
            <a:ext cx="424234" cy="424234"/>
          </a:xfrm>
          <a:prstGeom prst="rect">
            <a:avLst/>
          </a:prstGeom>
        </p:spPr>
      </p:pic>
    </p:spTree>
    <p:extLst>
      <p:ext uri="{BB962C8B-B14F-4D97-AF65-F5344CB8AC3E}">
        <p14:creationId xmlns:p14="http://schemas.microsoft.com/office/powerpoint/2010/main" val="2578032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1543"/>
            <a:ext cx="3889829" cy="4862286"/>
          </a:xfrm>
          <a:prstGeom prst="rect">
            <a:avLst/>
          </a:prstGeom>
        </p:spPr>
      </p:pic>
      <p:sp>
        <p:nvSpPr>
          <p:cNvPr id="2" name="Title 1"/>
          <p:cNvSpPr>
            <a:spLocks noGrp="1"/>
          </p:cNvSpPr>
          <p:nvPr>
            <p:ph type="title"/>
          </p:nvPr>
        </p:nvSpPr>
        <p:spPr/>
        <p:txBody>
          <a:bodyPr/>
          <a:lstStyle/>
          <a:p>
            <a:r>
              <a:rPr lang="en-CA" dirty="0" smtClean="0"/>
              <a:t>EARNINGS:</a:t>
            </a:r>
            <a:br>
              <a:rPr lang="en-CA" dirty="0" smtClean="0"/>
            </a:br>
            <a:r>
              <a:rPr lang="en-CA" dirty="0" smtClean="0"/>
              <a:t>Extended Health Care &amp; Denta</a:t>
            </a:r>
            <a:r>
              <a:rPr lang="en-CA" dirty="0"/>
              <a:t>l</a:t>
            </a:r>
          </a:p>
        </p:txBody>
      </p:sp>
      <p:sp>
        <p:nvSpPr>
          <p:cNvPr id="3" name="Content Placeholder 2"/>
          <p:cNvSpPr>
            <a:spLocks noGrp="1"/>
          </p:cNvSpPr>
          <p:nvPr>
            <p:ph idx="1"/>
          </p:nvPr>
        </p:nvSpPr>
        <p:spPr>
          <a:xfrm>
            <a:off x="3309257" y="1821543"/>
            <a:ext cx="8488945" cy="5043713"/>
          </a:xfrm>
        </p:spPr>
        <p:txBody>
          <a:bodyPr anchor="t" anchorCtr="0">
            <a:normAutofit lnSpcReduction="10000"/>
          </a:bodyPr>
          <a:lstStyle/>
          <a:p>
            <a:pPr marL="0" indent="0">
              <a:spcAft>
                <a:spcPts val="0"/>
              </a:spcAft>
              <a:buNone/>
            </a:pPr>
            <a:r>
              <a:rPr lang="en-CA" sz="3200" dirty="0" smtClean="0"/>
              <a:t>Why are the Health Benefits listed as earnings?  Aren’t they actually deductions? </a:t>
            </a:r>
          </a:p>
          <a:p>
            <a:pPr marL="0" indent="0">
              <a:spcBef>
                <a:spcPts val="0"/>
              </a:spcBef>
              <a:spcAft>
                <a:spcPts val="0"/>
              </a:spcAft>
              <a:buNone/>
            </a:pPr>
            <a:endParaRPr lang="en-CA" sz="3200" dirty="0"/>
          </a:p>
          <a:p>
            <a:pPr marL="0" indent="0">
              <a:spcBef>
                <a:spcPts val="0"/>
              </a:spcBef>
              <a:buNone/>
            </a:pPr>
            <a:r>
              <a:rPr lang="en-CA" sz="3200" dirty="0" smtClean="0"/>
              <a:t>Well, yes, but they are </a:t>
            </a:r>
            <a:r>
              <a:rPr lang="en-CA" sz="3200" dirty="0" smtClean="0">
                <a:solidFill>
                  <a:srgbClr val="FF0000"/>
                </a:solidFill>
              </a:rPr>
              <a:t>PRE-TAX</a:t>
            </a:r>
            <a:r>
              <a:rPr lang="en-CA" sz="3200" dirty="0" smtClean="0"/>
              <a:t> deductions. You see, deductions like income tax are based upon a percentage of your salary.  Because your EHC and Dental are taken off BEFORE the income tax is calculated, you actually pay less income tax.  That means you’re taking home more money each pay, or “earning” more.  So it’s in the “Earnings” column.</a:t>
            </a:r>
          </a:p>
        </p:txBody>
      </p:sp>
      <p:sp>
        <p:nvSpPr>
          <p:cNvPr id="4" name="Content Placeholder 2"/>
          <p:cNvSpPr txBox="1">
            <a:spLocks/>
          </p:cNvSpPr>
          <p:nvPr/>
        </p:nvSpPr>
        <p:spPr>
          <a:xfrm>
            <a:off x="5923779" y="2088198"/>
            <a:ext cx="4699146" cy="367830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en-CA" dirty="0" smtClean="0"/>
          </a:p>
        </p:txBody>
      </p:sp>
    </p:spTree>
    <p:extLst>
      <p:ext uri="{BB962C8B-B14F-4D97-AF65-F5344CB8AC3E}">
        <p14:creationId xmlns:p14="http://schemas.microsoft.com/office/powerpoint/2010/main" val="2821952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6312374" y="1956166"/>
            <a:ext cx="5385980" cy="2351023"/>
          </a:xfrm>
          <a:prstGeom prst="rect">
            <a:avLst/>
          </a:prstGeom>
          <a:ln w="12700">
            <a:solidFill>
              <a:srgbClr val="002060"/>
            </a:solidFill>
          </a:ln>
        </p:spPr>
      </p:pic>
      <p:sp>
        <p:nvSpPr>
          <p:cNvPr id="2" name="Title 1"/>
          <p:cNvSpPr>
            <a:spLocks noGrp="1"/>
          </p:cNvSpPr>
          <p:nvPr>
            <p:ph type="title"/>
          </p:nvPr>
        </p:nvSpPr>
        <p:spPr/>
        <p:txBody>
          <a:bodyPr/>
          <a:lstStyle/>
          <a:p>
            <a:r>
              <a:rPr lang="en-CA" dirty="0" smtClean="0"/>
              <a:t>EARNINGS:</a:t>
            </a:r>
            <a:br>
              <a:rPr lang="en-CA" dirty="0" smtClean="0"/>
            </a:br>
            <a:r>
              <a:rPr lang="en-CA" dirty="0" smtClean="0"/>
              <a:t>pre-tax deductions for health and dental</a:t>
            </a:r>
            <a:endParaRPr lang="en-CA" dirty="0"/>
          </a:p>
        </p:txBody>
      </p:sp>
      <p:sp>
        <p:nvSpPr>
          <p:cNvPr id="3" name="Content Placeholder 2"/>
          <p:cNvSpPr>
            <a:spLocks noGrp="1"/>
          </p:cNvSpPr>
          <p:nvPr>
            <p:ph idx="1"/>
          </p:nvPr>
        </p:nvSpPr>
        <p:spPr>
          <a:xfrm>
            <a:off x="319315" y="1985446"/>
            <a:ext cx="11654972" cy="4872554"/>
          </a:xfrm>
        </p:spPr>
        <p:txBody>
          <a:bodyPr anchor="t" anchorCtr="0">
            <a:normAutofit/>
          </a:bodyPr>
          <a:lstStyle/>
          <a:p>
            <a:pPr marL="0" indent="0">
              <a:buNone/>
            </a:pPr>
            <a:r>
              <a:rPr lang="en-CA" sz="2800" b="1" u="sng" dirty="0" smtClean="0"/>
              <a:t>Extended Health Care Premium </a:t>
            </a:r>
          </a:p>
          <a:p>
            <a:pPr marL="0" indent="0">
              <a:buNone/>
            </a:pPr>
            <a:r>
              <a:rPr lang="en-CA" sz="2200" b="1" dirty="0" smtClean="0"/>
              <a:t>Single: $798 / year ($</a:t>
            </a:r>
            <a:r>
              <a:rPr lang="en-CA" sz="2200" b="1" dirty="0"/>
              <a:t>798 ÷ 24 = </a:t>
            </a:r>
            <a:r>
              <a:rPr lang="en-CA" sz="2200" b="1" dirty="0" smtClean="0"/>
              <a:t>$33.25)</a:t>
            </a:r>
          </a:p>
          <a:p>
            <a:pPr marL="0" indent="0">
              <a:buNone/>
            </a:pPr>
            <a:r>
              <a:rPr lang="en-CA" sz="2200" b="1" dirty="0" smtClean="0"/>
              <a:t>Family: $1659 / year ($1290 ÷ 24 = $69.13)</a:t>
            </a:r>
          </a:p>
          <a:p>
            <a:pPr marL="0" indent="0">
              <a:buNone/>
            </a:pPr>
            <a:endParaRPr lang="en-CA" sz="3000" b="1" u="sng" dirty="0" smtClean="0"/>
          </a:p>
          <a:p>
            <a:pPr marL="0" indent="0">
              <a:buNone/>
            </a:pPr>
            <a:r>
              <a:rPr lang="en-CA" sz="2800" b="1" u="sng" dirty="0" smtClean="0"/>
              <a:t>Dental Care Premium</a:t>
            </a:r>
            <a:endParaRPr lang="en-CA" sz="2800" b="1" u="sng" dirty="0"/>
          </a:p>
          <a:p>
            <a:pPr marL="0" indent="0">
              <a:buNone/>
            </a:pPr>
            <a:r>
              <a:rPr lang="en-CA" sz="2200" b="1" dirty="0" smtClean="0"/>
              <a:t>Single: $345 / year ($345</a:t>
            </a:r>
            <a:r>
              <a:rPr lang="en-CA" sz="2400" b="1" dirty="0"/>
              <a:t> ÷ 24 = </a:t>
            </a:r>
            <a:r>
              <a:rPr lang="en-CA" sz="2400" b="1" dirty="0" smtClean="0"/>
              <a:t>$14.38)</a:t>
            </a:r>
            <a:endParaRPr lang="en-CA" sz="2200" b="1" dirty="0" smtClean="0"/>
          </a:p>
          <a:p>
            <a:pPr marL="0" indent="0">
              <a:buNone/>
            </a:pPr>
            <a:r>
              <a:rPr lang="en-CA" sz="2200" b="1" dirty="0" smtClean="0"/>
              <a:t>Couple: $678 / year ($678</a:t>
            </a:r>
            <a:r>
              <a:rPr lang="en-CA" sz="2400" b="1" dirty="0"/>
              <a:t> ÷ 24 = </a:t>
            </a:r>
            <a:r>
              <a:rPr lang="en-CA" sz="2400" b="1" dirty="0" smtClean="0"/>
              <a:t>$28.25)</a:t>
            </a:r>
            <a:endParaRPr lang="en-CA" sz="2200" b="1" dirty="0" smtClean="0"/>
          </a:p>
          <a:p>
            <a:pPr marL="0" indent="0">
              <a:buNone/>
            </a:pPr>
            <a:r>
              <a:rPr lang="en-CA" sz="2200" b="1" dirty="0" smtClean="0"/>
              <a:t>Family: $1422 / year ($1353 ÷ 24 = $59.25)</a:t>
            </a:r>
            <a:endParaRPr lang="en-CA" sz="2200" dirty="0"/>
          </a:p>
        </p:txBody>
      </p:sp>
      <p:sp>
        <p:nvSpPr>
          <p:cNvPr id="5" name="Oval 4"/>
          <p:cNvSpPr/>
          <p:nvPr/>
        </p:nvSpPr>
        <p:spPr>
          <a:xfrm>
            <a:off x="9479895" y="3615112"/>
            <a:ext cx="992328" cy="3481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9494885" y="3929245"/>
            <a:ext cx="992328" cy="3333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4526956" y="5700113"/>
            <a:ext cx="1509485" cy="5567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4499828" y="2988834"/>
            <a:ext cx="1536613" cy="4957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Arrow Connector 9"/>
          <p:cNvCxnSpPr>
            <a:endCxn id="5" idx="2"/>
          </p:cNvCxnSpPr>
          <p:nvPr/>
        </p:nvCxnSpPr>
        <p:spPr>
          <a:xfrm>
            <a:off x="6059160" y="3269472"/>
            <a:ext cx="3420735" cy="5197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0"/>
          </p:cNvCxnSpPr>
          <p:nvPr/>
        </p:nvCxnSpPr>
        <p:spPr>
          <a:xfrm flipV="1">
            <a:off x="5281699" y="4200139"/>
            <a:ext cx="4283924" cy="14999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2580" y="3506415"/>
            <a:ext cx="424234" cy="424234"/>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7570" y="3775905"/>
            <a:ext cx="424234" cy="424234"/>
          </a:xfrm>
          <a:prstGeom prst="rect">
            <a:avLst/>
          </a:prstGeom>
        </p:spPr>
      </p:pic>
      <p:sp>
        <p:nvSpPr>
          <p:cNvPr id="13" name="TextBox 12"/>
          <p:cNvSpPr txBox="1"/>
          <p:nvPr/>
        </p:nvSpPr>
        <p:spPr>
          <a:xfrm>
            <a:off x="7056770" y="4896707"/>
            <a:ext cx="5253028" cy="1477328"/>
          </a:xfrm>
          <a:prstGeom prst="rect">
            <a:avLst/>
          </a:prstGeom>
          <a:noFill/>
        </p:spPr>
        <p:txBody>
          <a:bodyPr wrap="square" rtlCol="0">
            <a:spAutoFit/>
          </a:bodyPr>
          <a:lstStyle/>
          <a:p>
            <a:r>
              <a:rPr lang="en-CA" b="1" dirty="0" smtClean="0">
                <a:solidFill>
                  <a:srgbClr val="008000"/>
                </a:solidFill>
              </a:rPr>
              <a:t>NOTE:  Your taxable salary is your “Teachers Current”  subtract your  EHC and Dental. </a:t>
            </a:r>
          </a:p>
          <a:p>
            <a:endParaRPr lang="en-CA" b="1" dirty="0">
              <a:solidFill>
                <a:srgbClr val="008000"/>
              </a:solidFill>
            </a:endParaRPr>
          </a:p>
          <a:p>
            <a:r>
              <a:rPr lang="en-CA" b="1" dirty="0" smtClean="0">
                <a:solidFill>
                  <a:srgbClr val="008000"/>
                </a:solidFill>
              </a:rPr>
              <a:t>Taxable Salary	= $3890.63 – $69.13 – $59.25 </a:t>
            </a:r>
          </a:p>
          <a:p>
            <a:r>
              <a:rPr lang="en-CA" b="1" dirty="0">
                <a:solidFill>
                  <a:srgbClr val="008000"/>
                </a:solidFill>
              </a:rPr>
              <a:t>	</a:t>
            </a:r>
            <a:r>
              <a:rPr lang="en-CA" b="1" dirty="0" smtClean="0">
                <a:solidFill>
                  <a:srgbClr val="008000"/>
                </a:solidFill>
              </a:rPr>
              <a:t>			= </a:t>
            </a:r>
            <a:r>
              <a:rPr lang="en-CA" b="1" dirty="0" smtClean="0">
                <a:solidFill>
                  <a:srgbClr val="FF0000"/>
                </a:solidFill>
              </a:rPr>
              <a:t>$3762.25</a:t>
            </a:r>
            <a:endParaRPr lang="en-CA" b="1" dirty="0">
              <a:solidFill>
                <a:srgbClr val="FF0000"/>
              </a:solidFill>
            </a:endParaRPr>
          </a:p>
        </p:txBody>
      </p:sp>
    </p:spTree>
    <p:extLst>
      <p:ext uri="{BB962C8B-B14F-4D97-AF65-F5344CB8AC3E}">
        <p14:creationId xmlns:p14="http://schemas.microsoft.com/office/powerpoint/2010/main" val="158204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DEDUCTIONS:</a:t>
            </a:r>
            <a:br>
              <a:rPr lang="en-CA" dirty="0" smtClean="0"/>
            </a:br>
            <a:r>
              <a:rPr lang="en-CA" dirty="0" smtClean="0"/>
              <a:t>Canada pension plan</a:t>
            </a:r>
            <a:endParaRPr lang="en-CA" dirty="0"/>
          </a:p>
        </p:txBody>
      </p:sp>
      <p:sp>
        <p:nvSpPr>
          <p:cNvPr id="3" name="Content Placeholder 2"/>
          <p:cNvSpPr>
            <a:spLocks noGrp="1"/>
          </p:cNvSpPr>
          <p:nvPr>
            <p:ph idx="1"/>
          </p:nvPr>
        </p:nvSpPr>
        <p:spPr>
          <a:xfrm>
            <a:off x="374755" y="1903751"/>
            <a:ext cx="7734529" cy="4954249"/>
          </a:xfrm>
        </p:spPr>
        <p:txBody>
          <a:bodyPr anchor="t" anchorCtr="0">
            <a:normAutofit/>
          </a:bodyPr>
          <a:lstStyle/>
          <a:p>
            <a:pPr marL="0" lvl="1" indent="0">
              <a:spcBef>
                <a:spcPts val="0"/>
              </a:spcBef>
              <a:spcAft>
                <a:spcPts val="0"/>
              </a:spcAft>
              <a:buNone/>
            </a:pPr>
            <a:r>
              <a:rPr lang="en-CA" sz="2800" dirty="0" smtClean="0"/>
              <a:t>Your Canada Pension Plan contribution is calculated based upon 5.1% of your salary to a maximum of $2748.90 in 2019. </a:t>
            </a:r>
          </a:p>
          <a:p>
            <a:pPr marL="0" lvl="1" indent="0">
              <a:spcBef>
                <a:spcPts val="0"/>
              </a:spcBef>
              <a:spcAft>
                <a:spcPts val="0"/>
              </a:spcAft>
              <a:buNone/>
            </a:pPr>
            <a:endParaRPr lang="en-CA" sz="2800" dirty="0"/>
          </a:p>
          <a:p>
            <a:pPr marL="0" lvl="1" indent="0">
              <a:spcBef>
                <a:spcPts val="0"/>
              </a:spcBef>
              <a:spcAft>
                <a:spcPts val="0"/>
              </a:spcAft>
              <a:buNone/>
            </a:pPr>
            <a:r>
              <a:rPr lang="en-CA" sz="2800" dirty="0" smtClean="0"/>
              <a:t>Each person is allowed a basic exemption amount of $3500.00 which is divided amongst all 24 pay periods ($145.83 per pay period) and subtracted from your salary BEFORE the percentage is calculated for your deduction.  The CPP rate also applies to any taxable benefits that HSD pays for (such as life insurance).</a:t>
            </a:r>
          </a:p>
        </p:txBody>
      </p:sp>
      <p:pic>
        <p:nvPicPr>
          <p:cNvPr id="4" name="Picture 3"/>
          <p:cNvPicPr>
            <a:picLocks noChangeAspect="1"/>
          </p:cNvPicPr>
          <p:nvPr/>
        </p:nvPicPr>
        <p:blipFill>
          <a:blip r:embed="rId2"/>
          <a:stretch>
            <a:fillRect/>
          </a:stretch>
        </p:blipFill>
        <p:spPr>
          <a:xfrm>
            <a:off x="8108507" y="2090057"/>
            <a:ext cx="4059942" cy="4767943"/>
          </a:xfrm>
          <a:prstGeom prst="rect">
            <a:avLst/>
          </a:prstGeom>
        </p:spPr>
      </p:pic>
    </p:spTree>
    <p:extLst>
      <p:ext uri="{BB962C8B-B14F-4D97-AF65-F5344CB8AC3E}">
        <p14:creationId xmlns:p14="http://schemas.microsoft.com/office/powerpoint/2010/main" val="313302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18877" y="3391628"/>
            <a:ext cx="6291931" cy="3319222"/>
          </a:xfrm>
          <a:prstGeom prst="rect">
            <a:avLst/>
          </a:prstGeom>
        </p:spPr>
      </p:pic>
      <p:sp>
        <p:nvSpPr>
          <p:cNvPr id="2" name="Title 1"/>
          <p:cNvSpPr>
            <a:spLocks noGrp="1"/>
          </p:cNvSpPr>
          <p:nvPr>
            <p:ph type="title"/>
          </p:nvPr>
        </p:nvSpPr>
        <p:spPr/>
        <p:txBody>
          <a:bodyPr/>
          <a:lstStyle/>
          <a:p>
            <a:r>
              <a:rPr lang="en-CA" dirty="0" smtClean="0"/>
              <a:t>DEDUCTIONS:</a:t>
            </a:r>
            <a:br>
              <a:rPr lang="en-CA" dirty="0" smtClean="0"/>
            </a:br>
            <a:r>
              <a:rPr lang="en-CA" dirty="0" smtClean="0"/>
              <a:t>CPP Calculation</a:t>
            </a:r>
            <a:endParaRPr lang="en-CA" dirty="0"/>
          </a:p>
        </p:txBody>
      </p:sp>
      <p:sp>
        <p:nvSpPr>
          <p:cNvPr id="7" name="Rectangle 6"/>
          <p:cNvSpPr/>
          <p:nvPr/>
        </p:nvSpPr>
        <p:spPr>
          <a:xfrm>
            <a:off x="495299" y="2018643"/>
            <a:ext cx="11246757" cy="4524315"/>
          </a:xfrm>
          <a:prstGeom prst="rect">
            <a:avLst/>
          </a:prstGeom>
        </p:spPr>
        <p:txBody>
          <a:bodyPr wrap="square">
            <a:spAutoFit/>
          </a:bodyPr>
          <a:lstStyle/>
          <a:p>
            <a:pPr marL="0" lvl="1" indent="0">
              <a:spcBef>
                <a:spcPts val="0"/>
              </a:spcBef>
              <a:buNone/>
            </a:pPr>
            <a:r>
              <a:rPr lang="en-CA" sz="2400" dirty="0" smtClean="0">
                <a:solidFill>
                  <a:srgbClr val="002060"/>
                </a:solidFill>
              </a:rPr>
              <a:t>CPP	= 5.1% of (Taxable Salary – Exemption + EMPLOYER Paid Life Insurance)</a:t>
            </a:r>
            <a:endParaRPr lang="en-CA" sz="2400" dirty="0">
              <a:solidFill>
                <a:srgbClr val="002060"/>
              </a:solidFill>
            </a:endParaRPr>
          </a:p>
          <a:p>
            <a:pPr marL="0" lvl="1" indent="0">
              <a:spcBef>
                <a:spcPts val="0"/>
              </a:spcBef>
              <a:buNone/>
            </a:pPr>
            <a:r>
              <a:rPr lang="en-CA" sz="2400" dirty="0" smtClean="0">
                <a:solidFill>
                  <a:srgbClr val="002060"/>
                </a:solidFill>
              </a:rPr>
              <a:t>		= 0.051 </a:t>
            </a:r>
            <a:r>
              <a:rPr lang="en-CA" sz="2400" dirty="0">
                <a:solidFill>
                  <a:srgbClr val="002060"/>
                </a:solidFill>
              </a:rPr>
              <a:t>x </a:t>
            </a:r>
            <a:r>
              <a:rPr lang="en-CA" sz="2400" dirty="0" smtClean="0">
                <a:solidFill>
                  <a:srgbClr val="002060"/>
                </a:solidFill>
              </a:rPr>
              <a:t>($3762.25 - $145.83 + $6.30)</a:t>
            </a:r>
          </a:p>
          <a:p>
            <a:pPr marL="0" lvl="1" indent="0">
              <a:spcBef>
                <a:spcPts val="0"/>
              </a:spcBef>
              <a:buNone/>
            </a:pPr>
            <a:r>
              <a:rPr lang="en-CA" sz="2400" dirty="0" smtClean="0">
                <a:solidFill>
                  <a:srgbClr val="002060"/>
                </a:solidFill>
              </a:rPr>
              <a:t>		= 0.051 x $3622.72</a:t>
            </a:r>
          </a:p>
          <a:p>
            <a:pPr marL="0" lvl="1" indent="0">
              <a:spcBef>
                <a:spcPts val="0"/>
              </a:spcBef>
              <a:buNone/>
            </a:pPr>
            <a:r>
              <a:rPr lang="en-CA" sz="2400" dirty="0" smtClean="0">
                <a:solidFill>
                  <a:srgbClr val="002060"/>
                </a:solidFill>
              </a:rPr>
              <a:t>		= $184.76</a:t>
            </a:r>
          </a:p>
          <a:p>
            <a:pPr marL="0" lvl="1" indent="0">
              <a:spcBef>
                <a:spcPts val="0"/>
              </a:spcBef>
              <a:buNone/>
            </a:pPr>
            <a:endParaRPr lang="en-CA" sz="2400" dirty="0">
              <a:solidFill>
                <a:srgbClr val="002060"/>
              </a:solidFill>
            </a:endParaRPr>
          </a:p>
          <a:p>
            <a:pPr marL="0" lvl="1" indent="0">
              <a:spcBef>
                <a:spcPts val="0"/>
              </a:spcBef>
              <a:buNone/>
            </a:pPr>
            <a:endParaRPr lang="en-CA" sz="2400" dirty="0">
              <a:solidFill>
                <a:srgbClr val="002060"/>
              </a:solidFill>
            </a:endParaRPr>
          </a:p>
          <a:p>
            <a:pPr marL="0" lvl="1" indent="0">
              <a:spcBef>
                <a:spcPts val="0"/>
              </a:spcBef>
              <a:buNone/>
            </a:pPr>
            <a:r>
              <a:rPr lang="en-CA" sz="2400" dirty="0" smtClean="0">
                <a:solidFill>
                  <a:srgbClr val="002060"/>
                </a:solidFill>
              </a:rPr>
              <a:t>Is the “EMPLOYER” contribution to </a:t>
            </a:r>
          </a:p>
          <a:p>
            <a:pPr marL="0" lvl="1" indent="0">
              <a:spcBef>
                <a:spcPts val="0"/>
              </a:spcBef>
              <a:buNone/>
            </a:pPr>
            <a:r>
              <a:rPr lang="en-CA" sz="2400" dirty="0">
                <a:solidFill>
                  <a:srgbClr val="002060"/>
                </a:solidFill>
              </a:rPr>
              <a:t>y</a:t>
            </a:r>
            <a:r>
              <a:rPr lang="en-CA" sz="2400" dirty="0" smtClean="0">
                <a:solidFill>
                  <a:srgbClr val="002060"/>
                </a:solidFill>
              </a:rPr>
              <a:t>our CPP exactly the same?</a:t>
            </a:r>
          </a:p>
          <a:p>
            <a:pPr marL="0" lvl="1" indent="0">
              <a:spcBef>
                <a:spcPts val="0"/>
              </a:spcBef>
              <a:buNone/>
            </a:pPr>
            <a:endParaRPr lang="en-CA" sz="2400" dirty="0">
              <a:solidFill>
                <a:srgbClr val="002060"/>
              </a:solidFill>
            </a:endParaRPr>
          </a:p>
          <a:p>
            <a:pPr marL="0" lvl="1" indent="0">
              <a:spcBef>
                <a:spcPts val="0"/>
              </a:spcBef>
              <a:buNone/>
            </a:pPr>
            <a:r>
              <a:rPr lang="en-CA" sz="2400" dirty="0" smtClean="0">
                <a:solidFill>
                  <a:srgbClr val="002060"/>
                </a:solidFill>
              </a:rPr>
              <a:t>Is the “YR-TO-DATE” deduction for </a:t>
            </a:r>
          </a:p>
          <a:p>
            <a:pPr marL="0" lvl="1" indent="0">
              <a:spcBef>
                <a:spcPts val="0"/>
              </a:spcBef>
              <a:buNone/>
            </a:pPr>
            <a:r>
              <a:rPr lang="en-CA" sz="2400" dirty="0" smtClean="0">
                <a:solidFill>
                  <a:srgbClr val="002060"/>
                </a:solidFill>
              </a:rPr>
              <a:t>CPP less than or equal to the annual </a:t>
            </a:r>
          </a:p>
          <a:p>
            <a:pPr marL="0" lvl="1" indent="0">
              <a:spcBef>
                <a:spcPts val="0"/>
              </a:spcBef>
              <a:buNone/>
            </a:pPr>
            <a:r>
              <a:rPr lang="en-CA" sz="2400" dirty="0" smtClean="0">
                <a:solidFill>
                  <a:srgbClr val="002060"/>
                </a:solidFill>
              </a:rPr>
              <a:t>maximum ($2748.90 </a:t>
            </a:r>
            <a:r>
              <a:rPr lang="en-CA" sz="2400" dirty="0">
                <a:solidFill>
                  <a:srgbClr val="002060"/>
                </a:solidFill>
              </a:rPr>
              <a:t>in </a:t>
            </a:r>
            <a:r>
              <a:rPr lang="en-CA" sz="2400" dirty="0" smtClean="0">
                <a:solidFill>
                  <a:srgbClr val="002060"/>
                </a:solidFill>
              </a:rPr>
              <a:t>2019)?</a:t>
            </a:r>
            <a:endParaRPr lang="en-CA" sz="2400" dirty="0">
              <a:solidFill>
                <a:srgbClr val="002060"/>
              </a:solidFill>
            </a:endParaRPr>
          </a:p>
        </p:txBody>
      </p:sp>
      <p:sp>
        <p:nvSpPr>
          <p:cNvPr id="10" name="Oval 9"/>
          <p:cNvSpPr/>
          <p:nvPr/>
        </p:nvSpPr>
        <p:spPr>
          <a:xfrm>
            <a:off x="10738536" y="5729490"/>
            <a:ext cx="914847" cy="257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11"/>
          <p:cNvSpPr/>
          <p:nvPr/>
        </p:nvSpPr>
        <p:spPr>
          <a:xfrm>
            <a:off x="10450288" y="2452914"/>
            <a:ext cx="1468427" cy="3280228"/>
          </a:xfrm>
          <a:custGeom>
            <a:avLst/>
            <a:gdLst>
              <a:gd name="connsiteX0" fmla="*/ 0 w 3407085"/>
              <a:gd name="connsiteY0" fmla="*/ 0 h 3614057"/>
              <a:gd name="connsiteX1" fmla="*/ 885371 w 3407085"/>
              <a:gd name="connsiteY1" fmla="*/ 595086 h 3614057"/>
              <a:gd name="connsiteX2" fmla="*/ 2786742 w 3407085"/>
              <a:gd name="connsiteY2" fmla="*/ 682172 h 3614057"/>
              <a:gd name="connsiteX3" fmla="*/ 3323771 w 3407085"/>
              <a:gd name="connsiteY3" fmla="*/ 1277257 h 3614057"/>
              <a:gd name="connsiteX4" fmla="*/ 3367314 w 3407085"/>
              <a:gd name="connsiteY4" fmla="*/ 2844800 h 3614057"/>
              <a:gd name="connsiteX5" fmla="*/ 2946400 w 3407085"/>
              <a:gd name="connsiteY5" fmla="*/ 3614057 h 3614057"/>
              <a:gd name="connsiteX6" fmla="*/ 2946400 w 3407085"/>
              <a:gd name="connsiteY6" fmla="*/ 3614057 h 3614057"/>
              <a:gd name="connsiteX0" fmla="*/ 1727520 w 2522033"/>
              <a:gd name="connsiteY0" fmla="*/ 0 h 3672114"/>
              <a:gd name="connsiteX1" fmla="*/ 319 w 2522033"/>
              <a:gd name="connsiteY1" fmla="*/ 653143 h 3672114"/>
              <a:gd name="connsiteX2" fmla="*/ 1901690 w 2522033"/>
              <a:gd name="connsiteY2" fmla="*/ 740229 h 3672114"/>
              <a:gd name="connsiteX3" fmla="*/ 2438719 w 2522033"/>
              <a:gd name="connsiteY3" fmla="*/ 1335314 h 3672114"/>
              <a:gd name="connsiteX4" fmla="*/ 2482262 w 2522033"/>
              <a:gd name="connsiteY4" fmla="*/ 2902857 h 3672114"/>
              <a:gd name="connsiteX5" fmla="*/ 2061348 w 2522033"/>
              <a:gd name="connsiteY5" fmla="*/ 3672114 h 3672114"/>
              <a:gd name="connsiteX6" fmla="*/ 2061348 w 2522033"/>
              <a:gd name="connsiteY6" fmla="*/ 3672114 h 3672114"/>
              <a:gd name="connsiteX0" fmla="*/ 639239 w 2551352"/>
              <a:gd name="connsiteY0" fmla="*/ 0 h 3657600"/>
              <a:gd name="connsiteX1" fmla="*/ 29638 w 2551352"/>
              <a:gd name="connsiteY1" fmla="*/ 638629 h 3657600"/>
              <a:gd name="connsiteX2" fmla="*/ 1931009 w 2551352"/>
              <a:gd name="connsiteY2" fmla="*/ 725715 h 3657600"/>
              <a:gd name="connsiteX3" fmla="*/ 2468038 w 2551352"/>
              <a:gd name="connsiteY3" fmla="*/ 1320800 h 3657600"/>
              <a:gd name="connsiteX4" fmla="*/ 2511581 w 2551352"/>
              <a:gd name="connsiteY4" fmla="*/ 2888343 h 3657600"/>
              <a:gd name="connsiteX5" fmla="*/ 2090667 w 2551352"/>
              <a:gd name="connsiteY5" fmla="*/ 3657600 h 3657600"/>
              <a:gd name="connsiteX6" fmla="*/ 2090667 w 2551352"/>
              <a:gd name="connsiteY6" fmla="*/ 3657600 h 3657600"/>
              <a:gd name="connsiteX0" fmla="*/ 639239 w 2874438"/>
              <a:gd name="connsiteY0" fmla="*/ 0 h 3670930"/>
              <a:gd name="connsiteX1" fmla="*/ 29638 w 2874438"/>
              <a:gd name="connsiteY1" fmla="*/ 638629 h 3670930"/>
              <a:gd name="connsiteX2" fmla="*/ 1931009 w 2874438"/>
              <a:gd name="connsiteY2" fmla="*/ 725715 h 3670930"/>
              <a:gd name="connsiteX3" fmla="*/ 2468038 w 2874438"/>
              <a:gd name="connsiteY3" fmla="*/ 1320800 h 3670930"/>
              <a:gd name="connsiteX4" fmla="*/ 2511581 w 2874438"/>
              <a:gd name="connsiteY4" fmla="*/ 2888343 h 3670930"/>
              <a:gd name="connsiteX5" fmla="*/ 2090667 w 2874438"/>
              <a:gd name="connsiteY5" fmla="*/ 3657600 h 3670930"/>
              <a:gd name="connsiteX6" fmla="*/ 2874438 w 2874438"/>
              <a:gd name="connsiteY6" fmla="*/ 3352800 h 3670930"/>
              <a:gd name="connsiteX0" fmla="*/ 639239 w 3140126"/>
              <a:gd name="connsiteY0" fmla="*/ 0 h 3357382"/>
              <a:gd name="connsiteX1" fmla="*/ 29638 w 3140126"/>
              <a:gd name="connsiteY1" fmla="*/ 638629 h 3357382"/>
              <a:gd name="connsiteX2" fmla="*/ 1931009 w 3140126"/>
              <a:gd name="connsiteY2" fmla="*/ 725715 h 3357382"/>
              <a:gd name="connsiteX3" fmla="*/ 2468038 w 3140126"/>
              <a:gd name="connsiteY3" fmla="*/ 1320800 h 3357382"/>
              <a:gd name="connsiteX4" fmla="*/ 2511581 w 3140126"/>
              <a:gd name="connsiteY4" fmla="*/ 2888343 h 3357382"/>
              <a:gd name="connsiteX5" fmla="*/ 3135695 w 3140126"/>
              <a:gd name="connsiteY5" fmla="*/ 1756229 h 3357382"/>
              <a:gd name="connsiteX6" fmla="*/ 2874438 w 3140126"/>
              <a:gd name="connsiteY6" fmla="*/ 3352800 h 3357382"/>
              <a:gd name="connsiteX0" fmla="*/ 639239 w 3141150"/>
              <a:gd name="connsiteY0" fmla="*/ 0 h 3358207"/>
              <a:gd name="connsiteX1" fmla="*/ 29638 w 3141150"/>
              <a:gd name="connsiteY1" fmla="*/ 638629 h 3358207"/>
              <a:gd name="connsiteX2" fmla="*/ 1931009 w 3141150"/>
              <a:gd name="connsiteY2" fmla="*/ 725715 h 3358207"/>
              <a:gd name="connsiteX3" fmla="*/ 2468038 w 3141150"/>
              <a:gd name="connsiteY3" fmla="*/ 1320800 h 3358207"/>
              <a:gd name="connsiteX4" fmla="*/ 3135695 w 3141150"/>
              <a:gd name="connsiteY4" fmla="*/ 1756229 h 3358207"/>
              <a:gd name="connsiteX5" fmla="*/ 2874438 w 3141150"/>
              <a:gd name="connsiteY5" fmla="*/ 3352800 h 3358207"/>
              <a:gd name="connsiteX0" fmla="*/ 0 w 2501911"/>
              <a:gd name="connsiteY0" fmla="*/ 0 h 3358207"/>
              <a:gd name="connsiteX1" fmla="*/ 1291770 w 2501911"/>
              <a:gd name="connsiteY1" fmla="*/ 725715 h 3358207"/>
              <a:gd name="connsiteX2" fmla="*/ 1828799 w 2501911"/>
              <a:gd name="connsiteY2" fmla="*/ 1320800 h 3358207"/>
              <a:gd name="connsiteX3" fmla="*/ 2496456 w 2501911"/>
              <a:gd name="connsiteY3" fmla="*/ 1756229 h 3358207"/>
              <a:gd name="connsiteX4" fmla="*/ 2235199 w 2501911"/>
              <a:gd name="connsiteY4" fmla="*/ 3352800 h 3358207"/>
              <a:gd name="connsiteX0" fmla="*/ 0 w 2520362"/>
              <a:gd name="connsiteY0" fmla="*/ 0 h 3358603"/>
              <a:gd name="connsiteX1" fmla="*/ 1291770 w 2520362"/>
              <a:gd name="connsiteY1" fmla="*/ 725715 h 3358603"/>
              <a:gd name="connsiteX2" fmla="*/ 2496456 w 2520362"/>
              <a:gd name="connsiteY2" fmla="*/ 1756229 h 3358603"/>
              <a:gd name="connsiteX3" fmla="*/ 2235199 w 2520362"/>
              <a:gd name="connsiteY3" fmla="*/ 3352800 h 3358603"/>
              <a:gd name="connsiteX0" fmla="*/ 0 w 2450299"/>
              <a:gd name="connsiteY0" fmla="*/ 0 h 3357006"/>
              <a:gd name="connsiteX1" fmla="*/ 1291770 w 2450299"/>
              <a:gd name="connsiteY1" fmla="*/ 725715 h 3357006"/>
              <a:gd name="connsiteX2" fmla="*/ 2423885 w 2450299"/>
              <a:gd name="connsiteY2" fmla="*/ 1248229 h 3357006"/>
              <a:gd name="connsiteX3" fmla="*/ 2235199 w 2450299"/>
              <a:gd name="connsiteY3" fmla="*/ 3352800 h 3357006"/>
              <a:gd name="connsiteX0" fmla="*/ 0 w 2454197"/>
              <a:gd name="connsiteY0" fmla="*/ 0 h 2937081"/>
              <a:gd name="connsiteX1" fmla="*/ 1291770 w 2454197"/>
              <a:gd name="connsiteY1" fmla="*/ 725715 h 2937081"/>
              <a:gd name="connsiteX2" fmla="*/ 2423885 w 2454197"/>
              <a:gd name="connsiteY2" fmla="*/ 1248229 h 2937081"/>
              <a:gd name="connsiteX3" fmla="*/ 2278742 w 2454197"/>
              <a:gd name="connsiteY3" fmla="*/ 2931885 h 2937081"/>
              <a:gd name="connsiteX0" fmla="*/ 0 w 2457086"/>
              <a:gd name="connsiteY0" fmla="*/ 0 h 3154231"/>
              <a:gd name="connsiteX1" fmla="*/ 1291770 w 2457086"/>
              <a:gd name="connsiteY1" fmla="*/ 725715 h 3154231"/>
              <a:gd name="connsiteX2" fmla="*/ 2423885 w 2457086"/>
              <a:gd name="connsiteY2" fmla="*/ 1248229 h 3154231"/>
              <a:gd name="connsiteX3" fmla="*/ 2307771 w 2457086"/>
              <a:gd name="connsiteY3" fmla="*/ 3149599 h 3154231"/>
              <a:gd name="connsiteX0" fmla="*/ 0 w 2511433"/>
              <a:gd name="connsiteY0" fmla="*/ 0 h 3149599"/>
              <a:gd name="connsiteX1" fmla="*/ 1291770 w 2511433"/>
              <a:gd name="connsiteY1" fmla="*/ 725715 h 3149599"/>
              <a:gd name="connsiteX2" fmla="*/ 2423885 w 2511433"/>
              <a:gd name="connsiteY2" fmla="*/ 1248229 h 3149599"/>
              <a:gd name="connsiteX3" fmla="*/ 2307771 w 2511433"/>
              <a:gd name="connsiteY3" fmla="*/ 3149599 h 3149599"/>
              <a:gd name="connsiteX0" fmla="*/ 0 w 2452771"/>
              <a:gd name="connsiteY0" fmla="*/ 0 h 3323771"/>
              <a:gd name="connsiteX1" fmla="*/ 1291770 w 2452771"/>
              <a:gd name="connsiteY1" fmla="*/ 725715 h 3323771"/>
              <a:gd name="connsiteX2" fmla="*/ 2423885 w 2452771"/>
              <a:gd name="connsiteY2" fmla="*/ 1248229 h 3323771"/>
              <a:gd name="connsiteX3" fmla="*/ 2046514 w 2452771"/>
              <a:gd name="connsiteY3" fmla="*/ 3323771 h 3323771"/>
              <a:gd name="connsiteX0" fmla="*/ 0 w 2447964"/>
              <a:gd name="connsiteY0" fmla="*/ 0 h 3323771"/>
              <a:gd name="connsiteX1" fmla="*/ 1378856 w 2447964"/>
              <a:gd name="connsiteY1" fmla="*/ 493486 h 3323771"/>
              <a:gd name="connsiteX2" fmla="*/ 2423885 w 2447964"/>
              <a:gd name="connsiteY2" fmla="*/ 1248229 h 3323771"/>
              <a:gd name="connsiteX3" fmla="*/ 2046514 w 2447964"/>
              <a:gd name="connsiteY3" fmla="*/ 3323771 h 3323771"/>
              <a:gd name="connsiteX0" fmla="*/ 0 w 2535801"/>
              <a:gd name="connsiteY0" fmla="*/ 0 h 3323771"/>
              <a:gd name="connsiteX1" fmla="*/ 2423885 w 2535801"/>
              <a:gd name="connsiteY1" fmla="*/ 1248229 h 3323771"/>
              <a:gd name="connsiteX2" fmla="*/ 2046514 w 2535801"/>
              <a:gd name="connsiteY2" fmla="*/ 3323771 h 3323771"/>
              <a:gd name="connsiteX0" fmla="*/ 0 w 2535801"/>
              <a:gd name="connsiteY0" fmla="*/ 0 h 3381828"/>
              <a:gd name="connsiteX1" fmla="*/ 2423885 w 2535801"/>
              <a:gd name="connsiteY1" fmla="*/ 1248229 h 3381828"/>
              <a:gd name="connsiteX2" fmla="*/ 2046514 w 2535801"/>
              <a:gd name="connsiteY2" fmla="*/ 3381828 h 3381828"/>
              <a:gd name="connsiteX0" fmla="*/ 0 w 1468427"/>
              <a:gd name="connsiteY0" fmla="*/ 0 h 3280228"/>
              <a:gd name="connsiteX1" fmla="*/ 1422399 w 1468427"/>
              <a:gd name="connsiteY1" fmla="*/ 1146629 h 3280228"/>
              <a:gd name="connsiteX2" fmla="*/ 1045028 w 1468427"/>
              <a:gd name="connsiteY2" fmla="*/ 3280228 h 3280228"/>
            </a:gdLst>
            <a:ahLst/>
            <a:cxnLst>
              <a:cxn ang="0">
                <a:pos x="connsiteX0" y="connsiteY0"/>
              </a:cxn>
              <a:cxn ang="0">
                <a:pos x="connsiteX1" y="connsiteY1"/>
              </a:cxn>
              <a:cxn ang="0">
                <a:pos x="connsiteX2" y="connsiteY2"/>
              </a:cxn>
            </a:cxnLst>
            <a:rect l="l" t="t" r="r" b="b"/>
            <a:pathLst>
              <a:path w="1468427" h="3280228">
                <a:moveTo>
                  <a:pt x="0" y="0"/>
                </a:moveTo>
                <a:cubicBezTo>
                  <a:pt x="504976" y="260048"/>
                  <a:pt x="1248228" y="599924"/>
                  <a:pt x="1422399" y="1146629"/>
                </a:cubicBezTo>
                <a:cubicBezTo>
                  <a:pt x="1596570" y="1693334"/>
                  <a:pt x="1233714" y="2873828"/>
                  <a:pt x="1045028" y="3280228"/>
                </a:cubicBezTo>
              </a:path>
            </a:pathLst>
          </a:custGeom>
          <a:noFill/>
          <a:ln w="254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8011274" y="4411927"/>
            <a:ext cx="914847" cy="257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Arrow Connector 14"/>
          <p:cNvCxnSpPr>
            <a:endCxn id="13" idx="2"/>
          </p:cNvCxnSpPr>
          <p:nvPr/>
        </p:nvCxnSpPr>
        <p:spPr>
          <a:xfrm>
            <a:off x="2764273" y="3282376"/>
            <a:ext cx="5247001" cy="12581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0152" y="1860789"/>
            <a:ext cx="424234" cy="424234"/>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598" y="6078207"/>
            <a:ext cx="424234" cy="424234"/>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481" y="4521178"/>
            <a:ext cx="424234" cy="424234"/>
          </a:xfrm>
          <a:prstGeom prst="rect">
            <a:avLst/>
          </a:prstGeom>
        </p:spPr>
      </p:pic>
    </p:spTree>
    <p:extLst>
      <p:ext uri="{BB962C8B-B14F-4D97-AF65-F5344CB8AC3E}">
        <p14:creationId xmlns:p14="http://schemas.microsoft.com/office/powerpoint/2010/main" val="408530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DEDUCTIONS:</a:t>
            </a:r>
            <a:br>
              <a:rPr lang="en-CA" dirty="0" smtClean="0"/>
            </a:br>
            <a:r>
              <a:rPr lang="en-CA" dirty="0" smtClean="0"/>
              <a:t>Income tax</a:t>
            </a:r>
            <a:endParaRPr lang="en-CA" dirty="0"/>
          </a:p>
        </p:txBody>
      </p:sp>
      <p:sp>
        <p:nvSpPr>
          <p:cNvPr id="3" name="Content Placeholder 2"/>
          <p:cNvSpPr>
            <a:spLocks noGrp="1"/>
          </p:cNvSpPr>
          <p:nvPr>
            <p:ph idx="1"/>
          </p:nvPr>
        </p:nvSpPr>
        <p:spPr>
          <a:xfrm>
            <a:off x="391886" y="2104654"/>
            <a:ext cx="7924800" cy="4629974"/>
          </a:xfrm>
        </p:spPr>
        <p:txBody>
          <a:bodyPr anchor="t" anchorCtr="0">
            <a:noAutofit/>
          </a:bodyPr>
          <a:lstStyle/>
          <a:p>
            <a:pPr marL="0" indent="0">
              <a:buNone/>
            </a:pPr>
            <a:r>
              <a:rPr lang="en-CA" sz="2200" dirty="0" smtClean="0"/>
              <a:t>Unfortunately, there is no standard calculation for everyone’s income tax deduction, as it is different for everyone.  </a:t>
            </a:r>
            <a:r>
              <a:rPr lang="en-CA" sz="2200" dirty="0" smtClean="0"/>
              <a:t>It is </a:t>
            </a:r>
            <a:r>
              <a:rPr lang="en-CA" sz="2200" dirty="0" smtClean="0"/>
              <a:t>determined by the TD1 that you filled out indicating tax credits.  You may be entitled to different tax credits due to age, marital status, disability, dependents, etc.  You may have even asked to have extra income tax deducted for some reason. </a:t>
            </a:r>
          </a:p>
          <a:p>
            <a:pPr marL="0" indent="0">
              <a:buNone/>
            </a:pPr>
            <a:r>
              <a:rPr lang="en-CA" sz="2200" dirty="0" smtClean="0"/>
              <a:t>NOTE:  Fill out a new TD1 form any time you need to make changes to the information that determines your income tax deduction, and then submit it to the Division.</a:t>
            </a:r>
          </a:p>
          <a:p>
            <a:pPr marL="0" indent="0">
              <a:buNone/>
            </a:pPr>
            <a:r>
              <a:rPr lang="en-CA" sz="2200" dirty="0" smtClean="0"/>
              <a:t>It can be found </a:t>
            </a:r>
            <a:r>
              <a:rPr lang="en-CA" sz="2200" dirty="0" smtClean="0"/>
              <a:t>on CIMS under the “Payroll” tab where there is a link to the TDI.  It can also be found online here</a:t>
            </a:r>
            <a:r>
              <a:rPr lang="en-CA" sz="2200" dirty="0" smtClean="0"/>
              <a:t>: </a:t>
            </a:r>
          </a:p>
          <a:p>
            <a:pPr marL="0" indent="0">
              <a:buNone/>
            </a:pPr>
            <a:r>
              <a:rPr lang="en-CA" sz="2000" dirty="0"/>
              <a:t>https://www.canada.ca/content/dam/cra-arc/formspubs/pbg/td1/td1-19e.pdf</a:t>
            </a:r>
            <a:endParaRPr lang="en-CA" sz="2000" dirty="0" smtClean="0"/>
          </a:p>
        </p:txBody>
      </p:sp>
      <p:pic>
        <p:nvPicPr>
          <p:cNvPr id="7" name="Picture 6"/>
          <p:cNvPicPr>
            <a:picLocks noChangeAspect="1"/>
          </p:cNvPicPr>
          <p:nvPr/>
        </p:nvPicPr>
        <p:blipFill>
          <a:blip r:embed="rId2"/>
          <a:stretch>
            <a:fillRect/>
          </a:stretch>
        </p:blipFill>
        <p:spPr>
          <a:xfrm>
            <a:off x="8487689" y="2104654"/>
            <a:ext cx="3239173" cy="4310655"/>
          </a:xfrm>
          <a:prstGeom prst="rect">
            <a:avLst/>
          </a:prstGeom>
        </p:spPr>
      </p:pic>
    </p:spTree>
    <p:extLst>
      <p:ext uri="{BB962C8B-B14F-4D97-AF65-F5344CB8AC3E}">
        <p14:creationId xmlns:p14="http://schemas.microsoft.com/office/powerpoint/2010/main" val="3371947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DeductionS</a:t>
            </a:r>
            <a:r>
              <a:rPr lang="en-CA" dirty="0" smtClean="0"/>
              <a:t>:</a:t>
            </a:r>
            <a:br>
              <a:rPr lang="en-CA" dirty="0" smtClean="0"/>
            </a:br>
            <a:r>
              <a:rPr lang="en-CA" dirty="0" smtClean="0"/>
              <a:t>ANNUAL TRAF Contribution</a:t>
            </a:r>
            <a:endParaRPr lang="en-CA" dirty="0"/>
          </a:p>
        </p:txBody>
      </p:sp>
      <p:sp>
        <p:nvSpPr>
          <p:cNvPr id="3" name="Content Placeholder 2"/>
          <p:cNvSpPr>
            <a:spLocks noGrp="1"/>
          </p:cNvSpPr>
          <p:nvPr>
            <p:ph idx="1"/>
          </p:nvPr>
        </p:nvSpPr>
        <p:spPr>
          <a:xfrm>
            <a:off x="362858" y="1857829"/>
            <a:ext cx="11437256" cy="5210628"/>
          </a:xfrm>
        </p:spPr>
        <p:txBody>
          <a:bodyPr anchor="t" anchorCtr="0">
            <a:normAutofit lnSpcReduction="10000"/>
          </a:bodyPr>
          <a:lstStyle/>
          <a:p>
            <a:pPr marL="0" indent="0">
              <a:spcBef>
                <a:spcPts val="0"/>
              </a:spcBef>
              <a:buNone/>
            </a:pPr>
            <a:r>
              <a:rPr lang="en-CA" sz="2400" dirty="0" smtClean="0"/>
              <a:t>To calculate your TRAF deduction, you must first determine the annual contribution. TRAF contributions are determined by the YMPE (Year’s Maximum Pensionable Earnings) set by the government.  For 2019, this is $57,400.  Your annual TRAF contribution must be </a:t>
            </a:r>
            <a:r>
              <a:rPr lang="en-CA" sz="2400" b="1" dirty="0" smtClean="0">
                <a:solidFill>
                  <a:srgbClr val="FF0000"/>
                </a:solidFill>
              </a:rPr>
              <a:t>8.8% of the first $57,400</a:t>
            </a:r>
            <a:r>
              <a:rPr lang="en-CA" sz="2400" dirty="0" smtClean="0"/>
              <a:t> of your salary.  You must also pay </a:t>
            </a:r>
            <a:r>
              <a:rPr lang="en-CA" sz="2400" b="1" dirty="0" smtClean="0">
                <a:solidFill>
                  <a:srgbClr val="FF0000"/>
                </a:solidFill>
              </a:rPr>
              <a:t>10.4% of any portion of your salary OVER $57,400</a:t>
            </a:r>
            <a:r>
              <a:rPr lang="en-CA" sz="2400" dirty="0" smtClean="0"/>
              <a:t>.  </a:t>
            </a:r>
          </a:p>
          <a:p>
            <a:pPr marL="0" indent="0">
              <a:spcBef>
                <a:spcPts val="0"/>
              </a:spcBef>
              <a:buNone/>
            </a:pPr>
            <a:endParaRPr lang="en-CA" sz="2400" dirty="0" smtClean="0"/>
          </a:p>
          <a:p>
            <a:pPr marL="0" indent="0">
              <a:buNone/>
            </a:pPr>
            <a:r>
              <a:rPr lang="en-CA" sz="2400" dirty="0" smtClean="0"/>
              <a:t>So for “SALLY PAYCHECK” whose taxable salary is $86,215 the calculation looks like this:</a:t>
            </a:r>
          </a:p>
          <a:p>
            <a:pPr marL="0" indent="0" defTabSz="536575">
              <a:buNone/>
              <a:tabLst>
                <a:tab pos="1973263" algn="l"/>
              </a:tabLst>
            </a:pPr>
            <a:r>
              <a:rPr lang="en-CA" sz="2400" dirty="0" smtClean="0"/>
              <a:t>ANNUAL TRAF 	= 8.8% of $57,400 plus 10.4% of her salary OVER $57,400</a:t>
            </a:r>
          </a:p>
          <a:p>
            <a:pPr marL="0" indent="0" defTabSz="536575">
              <a:buNone/>
              <a:tabLst>
                <a:tab pos="1973263" algn="l"/>
              </a:tabLst>
            </a:pPr>
            <a:r>
              <a:rPr lang="en-CA" sz="2400" dirty="0" smtClean="0"/>
              <a:t>	= (0.088 x $57,400) + (0.104 x ($90,294 - $57,400))</a:t>
            </a:r>
          </a:p>
          <a:p>
            <a:pPr marL="0" indent="0" defTabSz="536575">
              <a:buNone/>
              <a:tabLst>
                <a:tab pos="1973263" algn="l"/>
              </a:tabLst>
            </a:pPr>
            <a:r>
              <a:rPr lang="en-CA" sz="2400" dirty="0" smtClean="0"/>
              <a:t>	= $5051.20 + (0.104 x $32,894)</a:t>
            </a:r>
          </a:p>
          <a:p>
            <a:pPr marL="0" indent="0" defTabSz="536575">
              <a:buNone/>
              <a:tabLst>
                <a:tab pos="1973263" algn="l"/>
              </a:tabLst>
            </a:pPr>
            <a:r>
              <a:rPr lang="en-CA" sz="2400" dirty="0"/>
              <a:t>	</a:t>
            </a:r>
            <a:r>
              <a:rPr lang="en-CA" sz="2400" dirty="0" smtClean="0"/>
              <a:t>= $5051.20 + $3420.98</a:t>
            </a:r>
          </a:p>
          <a:p>
            <a:pPr marL="0" indent="0" defTabSz="536575">
              <a:buNone/>
              <a:tabLst>
                <a:tab pos="1973263" algn="l"/>
              </a:tabLst>
            </a:pPr>
            <a:r>
              <a:rPr lang="en-CA" sz="2400" dirty="0"/>
              <a:t>	</a:t>
            </a:r>
            <a:r>
              <a:rPr lang="en-CA" sz="2400" dirty="0" smtClean="0"/>
              <a:t>= $8472.18</a:t>
            </a:r>
          </a:p>
        </p:txBody>
      </p:sp>
    </p:spTree>
    <p:extLst>
      <p:ext uri="{BB962C8B-B14F-4D97-AF65-F5344CB8AC3E}">
        <p14:creationId xmlns:p14="http://schemas.microsoft.com/office/powerpoint/2010/main" val="938003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err="1" smtClean="0"/>
              <a:t>Faq</a:t>
            </a:r>
            <a:r>
              <a:rPr lang="en-CA" sz="6000" dirty="0" smtClean="0"/>
              <a:t> </a:t>
            </a:r>
            <a:r>
              <a:rPr lang="en-CA" sz="2400" dirty="0" smtClean="0"/>
              <a:t>– Before we get into details</a:t>
            </a:r>
            <a:endParaRPr lang="en-CA" sz="2400" dirty="0"/>
          </a:p>
        </p:txBody>
      </p:sp>
      <p:sp>
        <p:nvSpPr>
          <p:cNvPr id="3" name="Content Placeholder 2"/>
          <p:cNvSpPr>
            <a:spLocks noGrp="1"/>
          </p:cNvSpPr>
          <p:nvPr>
            <p:ph idx="1"/>
          </p:nvPr>
        </p:nvSpPr>
        <p:spPr>
          <a:xfrm>
            <a:off x="581192" y="1914526"/>
            <a:ext cx="11029615" cy="4414838"/>
          </a:xfrm>
        </p:spPr>
        <p:txBody>
          <a:bodyPr>
            <a:normAutofit/>
          </a:bodyPr>
          <a:lstStyle/>
          <a:p>
            <a:pPr marL="342900" indent="-342900">
              <a:buFont typeface="+mj-lt"/>
              <a:buAutoNum type="arabicPeriod"/>
            </a:pPr>
            <a:r>
              <a:rPr lang="en-CA" sz="2400" b="1" u="sng" dirty="0" smtClean="0"/>
              <a:t>Why does my pay always seem to fluctuate throughout the year? </a:t>
            </a:r>
          </a:p>
          <a:p>
            <a:pPr marL="594000" lvl="2" indent="0">
              <a:buNone/>
            </a:pPr>
            <a:r>
              <a:rPr lang="en-CA" sz="1600" dirty="0" smtClean="0"/>
              <a:t>First of all, it’s important to remember that pension contributions are deducted for actual days worked in a pay period.  Some pay periods have more days than others, so it varies.  On December 31</a:t>
            </a:r>
            <a:r>
              <a:rPr lang="en-CA" sz="1600" baseline="30000" dirty="0" smtClean="0"/>
              <a:t>st</a:t>
            </a:r>
            <a:r>
              <a:rPr lang="en-CA" sz="1600" dirty="0" smtClean="0"/>
              <a:t>, for example, you may notice that your take-home pay is higher than usual because you’ve already been off for a week and are only paying TRAF for maybe 5 days.  You will notice the same thing after Spring Break, and again all summer long.  You aren’t actually working in July and August, so you aren’t making any TRAF contributions.  </a:t>
            </a:r>
          </a:p>
          <a:p>
            <a:pPr marL="594000" lvl="2" indent="0">
              <a:buNone/>
            </a:pPr>
            <a:r>
              <a:rPr lang="en-CA" sz="1600" dirty="0" smtClean="0"/>
              <a:t>It’s also important to remember that your CPP an EI contributions are deducted beginning in January of each year at a specific rate until you reach a maximum.  Once you reach the maximum, those deductions </a:t>
            </a:r>
            <a:r>
              <a:rPr lang="en-CA" sz="1600" dirty="0" smtClean="0"/>
              <a:t>stop, and your take-home pay is higher as a result.  </a:t>
            </a:r>
            <a:r>
              <a:rPr lang="en-CA" sz="1600" dirty="0" smtClean="0"/>
              <a:t>When does it stop?  Well, it depends on your salary,  If you’re at the top of the pay grid, you’ll reach the maximum sooner.  If you’re a newer teacher at a lower salary, you’ll reach the maximum later.  (If you’re in your first year, you probably won’t reach it at all in your first year, but only in your second year) For most, it happens somewhere between August and October. </a:t>
            </a:r>
            <a:endParaRPr lang="en-CA" sz="1600" dirty="0" smtClean="0"/>
          </a:p>
          <a:p>
            <a:pPr marL="594000" lvl="2" indent="0">
              <a:buNone/>
            </a:pPr>
            <a:r>
              <a:rPr lang="en-CA" sz="1600" dirty="0" smtClean="0"/>
              <a:t>In </a:t>
            </a:r>
            <a:r>
              <a:rPr lang="en-CA" sz="1600" dirty="0" smtClean="0"/>
              <a:t>the end, you need to remember that your gross pay is still the same – it’s only your take-home pay that changes.  While this might make it a little more challenging for budgeting, once you understand how this works, you can plan accordingly.</a:t>
            </a:r>
          </a:p>
        </p:txBody>
      </p:sp>
    </p:spTree>
    <p:extLst>
      <p:ext uri="{BB962C8B-B14F-4D97-AF65-F5344CB8AC3E}">
        <p14:creationId xmlns:p14="http://schemas.microsoft.com/office/powerpoint/2010/main" val="3139078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34100" y="2216956"/>
            <a:ext cx="5553850" cy="3991532"/>
          </a:xfrm>
          <a:prstGeom prst="rect">
            <a:avLst/>
          </a:prstGeom>
          <a:ln w="15875">
            <a:solidFill>
              <a:srgbClr val="002060"/>
            </a:solidFill>
          </a:ln>
        </p:spPr>
      </p:pic>
      <p:sp>
        <p:nvSpPr>
          <p:cNvPr id="2" name="Title 1"/>
          <p:cNvSpPr>
            <a:spLocks noGrp="1"/>
          </p:cNvSpPr>
          <p:nvPr>
            <p:ph type="title"/>
          </p:nvPr>
        </p:nvSpPr>
        <p:spPr/>
        <p:txBody>
          <a:bodyPr/>
          <a:lstStyle/>
          <a:p>
            <a:r>
              <a:rPr lang="en-CA" dirty="0" err="1" smtClean="0"/>
              <a:t>DeductionS</a:t>
            </a:r>
            <a:r>
              <a:rPr lang="en-CA" dirty="0" smtClean="0"/>
              <a:t>:</a:t>
            </a:r>
            <a:br>
              <a:rPr lang="en-CA" dirty="0" smtClean="0"/>
            </a:br>
            <a:r>
              <a:rPr lang="en-CA" dirty="0" smtClean="0"/>
              <a:t>Days in Pay Period for TRAF</a:t>
            </a:r>
            <a:endParaRPr lang="en-CA" dirty="0"/>
          </a:p>
        </p:txBody>
      </p:sp>
      <p:sp>
        <p:nvSpPr>
          <p:cNvPr id="6" name="Rectangle 5"/>
          <p:cNvSpPr/>
          <p:nvPr/>
        </p:nvSpPr>
        <p:spPr>
          <a:xfrm>
            <a:off x="407021" y="2023608"/>
            <a:ext cx="5688979" cy="5632311"/>
          </a:xfrm>
          <a:prstGeom prst="rect">
            <a:avLst/>
          </a:prstGeom>
        </p:spPr>
        <p:txBody>
          <a:bodyPr wrap="square">
            <a:spAutoFit/>
          </a:bodyPr>
          <a:lstStyle/>
          <a:p>
            <a:r>
              <a:rPr lang="en-CA" sz="2400" dirty="0">
                <a:solidFill>
                  <a:srgbClr val="002060"/>
                </a:solidFill>
              </a:rPr>
              <a:t>Once you have the total annual TRAF that you should pay, you must divide this by the number of teaching days in the </a:t>
            </a:r>
            <a:r>
              <a:rPr lang="en-CA" sz="2400" dirty="0" smtClean="0">
                <a:solidFill>
                  <a:srgbClr val="002060"/>
                </a:solidFill>
              </a:rPr>
              <a:t>year (195 in 2018-19), </a:t>
            </a:r>
            <a:r>
              <a:rPr lang="en-CA" sz="2400" dirty="0">
                <a:solidFill>
                  <a:srgbClr val="002060"/>
                </a:solidFill>
              </a:rPr>
              <a:t>and then your deduction is determined by the actual number of teaching days in each pay period. </a:t>
            </a:r>
            <a:endParaRPr lang="en-CA" sz="2400" dirty="0" smtClean="0">
              <a:solidFill>
                <a:srgbClr val="002060"/>
              </a:solidFill>
            </a:endParaRPr>
          </a:p>
          <a:p>
            <a:endParaRPr lang="en-CA" sz="2400" dirty="0">
              <a:solidFill>
                <a:srgbClr val="002060"/>
              </a:solidFill>
            </a:endParaRPr>
          </a:p>
          <a:p>
            <a:r>
              <a:rPr lang="en-CA" sz="2400" dirty="0" smtClean="0">
                <a:solidFill>
                  <a:srgbClr val="002060"/>
                </a:solidFill>
              </a:rPr>
              <a:t>So how </a:t>
            </a:r>
            <a:r>
              <a:rPr lang="en-CA" sz="2400" dirty="0">
                <a:solidFill>
                  <a:srgbClr val="002060"/>
                </a:solidFill>
              </a:rPr>
              <a:t>m</a:t>
            </a:r>
            <a:r>
              <a:rPr lang="en-CA" sz="2400" dirty="0" smtClean="0">
                <a:solidFill>
                  <a:srgbClr val="002060"/>
                </a:solidFill>
              </a:rPr>
              <a:t>any </a:t>
            </a:r>
            <a:r>
              <a:rPr lang="en-CA" sz="2400" dirty="0">
                <a:solidFill>
                  <a:srgbClr val="002060"/>
                </a:solidFill>
              </a:rPr>
              <a:t>t</a:t>
            </a:r>
            <a:r>
              <a:rPr lang="en-CA" sz="2400" dirty="0" smtClean="0">
                <a:solidFill>
                  <a:srgbClr val="002060"/>
                </a:solidFill>
              </a:rPr>
              <a:t>eaching </a:t>
            </a:r>
            <a:r>
              <a:rPr lang="en-CA" sz="2400" dirty="0">
                <a:solidFill>
                  <a:srgbClr val="002060"/>
                </a:solidFill>
              </a:rPr>
              <a:t>d</a:t>
            </a:r>
            <a:r>
              <a:rPr lang="en-CA" sz="2400" dirty="0" smtClean="0">
                <a:solidFill>
                  <a:srgbClr val="002060"/>
                </a:solidFill>
              </a:rPr>
              <a:t>ays </a:t>
            </a:r>
            <a:r>
              <a:rPr lang="en-CA" sz="2400" dirty="0">
                <a:solidFill>
                  <a:srgbClr val="002060"/>
                </a:solidFill>
              </a:rPr>
              <a:t>w</a:t>
            </a:r>
            <a:r>
              <a:rPr lang="en-CA" sz="2400" dirty="0" smtClean="0">
                <a:solidFill>
                  <a:srgbClr val="002060"/>
                </a:solidFill>
              </a:rPr>
              <a:t>ere </a:t>
            </a:r>
            <a:r>
              <a:rPr lang="en-CA" sz="2400" dirty="0">
                <a:solidFill>
                  <a:srgbClr val="002060"/>
                </a:solidFill>
              </a:rPr>
              <a:t>i</a:t>
            </a:r>
            <a:r>
              <a:rPr lang="en-CA" sz="2400" dirty="0" smtClean="0">
                <a:solidFill>
                  <a:srgbClr val="002060"/>
                </a:solidFill>
              </a:rPr>
              <a:t>ncluded on the January 31</a:t>
            </a:r>
            <a:r>
              <a:rPr lang="en-CA" sz="2400" baseline="30000" dirty="0" smtClean="0">
                <a:solidFill>
                  <a:srgbClr val="002060"/>
                </a:solidFill>
              </a:rPr>
              <a:t>st</a:t>
            </a:r>
            <a:r>
              <a:rPr lang="en-CA" sz="2400" dirty="0" smtClean="0">
                <a:solidFill>
                  <a:srgbClr val="002060"/>
                </a:solidFill>
              </a:rPr>
              <a:t> Pay Period of 2019?</a:t>
            </a:r>
          </a:p>
          <a:p>
            <a:endParaRPr lang="en-CA" sz="2400" dirty="0" smtClean="0">
              <a:solidFill>
                <a:srgbClr val="002060"/>
              </a:solidFill>
            </a:endParaRPr>
          </a:p>
          <a:p>
            <a:r>
              <a:rPr lang="en-CA" sz="2400" dirty="0" smtClean="0">
                <a:solidFill>
                  <a:srgbClr val="002060"/>
                </a:solidFill>
              </a:rPr>
              <a:t>As you can see from the Calendar on the right, there were 12 days in this pay period.</a:t>
            </a:r>
          </a:p>
          <a:p>
            <a:endParaRPr lang="en-CA" sz="2400" dirty="0">
              <a:solidFill>
                <a:srgbClr val="002060"/>
              </a:solidFill>
            </a:endParaRPr>
          </a:p>
          <a:p>
            <a:endParaRPr lang="en-CA" sz="2400" dirty="0">
              <a:solidFill>
                <a:srgbClr val="002060"/>
              </a:solidFill>
            </a:endParaRPr>
          </a:p>
          <a:p>
            <a:endParaRPr lang="en-CA" sz="2400" dirty="0">
              <a:solidFill>
                <a:srgbClr val="002060"/>
              </a:solidFill>
            </a:endParaRPr>
          </a:p>
        </p:txBody>
      </p:sp>
      <p:sp>
        <p:nvSpPr>
          <p:cNvPr id="7" name="Oval 6"/>
          <p:cNvSpPr/>
          <p:nvPr/>
        </p:nvSpPr>
        <p:spPr>
          <a:xfrm>
            <a:off x="7913148" y="5213039"/>
            <a:ext cx="422950" cy="395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7913148" y="5812949"/>
            <a:ext cx="422950" cy="395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8694771" y="4608243"/>
            <a:ext cx="422950" cy="395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9468133" y="4607333"/>
            <a:ext cx="422950" cy="395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7099387" y="5242089"/>
            <a:ext cx="422950" cy="395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7123385" y="5812949"/>
            <a:ext cx="422950" cy="395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8702911" y="5812949"/>
            <a:ext cx="422950" cy="395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10283467" y="4607333"/>
            <a:ext cx="422950" cy="395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8694771" y="5243757"/>
            <a:ext cx="422950" cy="395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p:cNvSpPr/>
          <p:nvPr/>
        </p:nvSpPr>
        <p:spPr>
          <a:xfrm>
            <a:off x="10265046" y="5210140"/>
            <a:ext cx="422950" cy="395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9468133" y="5212380"/>
            <a:ext cx="422950" cy="395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9468133" y="5812948"/>
            <a:ext cx="422950" cy="3955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405315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39921" y="3890715"/>
            <a:ext cx="5533715" cy="2896301"/>
          </a:xfrm>
          <a:prstGeom prst="rect">
            <a:avLst/>
          </a:prstGeom>
        </p:spPr>
      </p:pic>
      <p:sp>
        <p:nvSpPr>
          <p:cNvPr id="2" name="Title 1"/>
          <p:cNvSpPr>
            <a:spLocks noGrp="1"/>
          </p:cNvSpPr>
          <p:nvPr>
            <p:ph type="title"/>
          </p:nvPr>
        </p:nvSpPr>
        <p:spPr/>
        <p:txBody>
          <a:bodyPr/>
          <a:lstStyle/>
          <a:p>
            <a:r>
              <a:rPr lang="en-CA" dirty="0" err="1" smtClean="0"/>
              <a:t>DeductionS</a:t>
            </a:r>
            <a:r>
              <a:rPr lang="en-CA" dirty="0" smtClean="0"/>
              <a:t>:</a:t>
            </a:r>
            <a:br>
              <a:rPr lang="en-CA" dirty="0" smtClean="0"/>
            </a:br>
            <a:r>
              <a:rPr lang="en-CA" dirty="0" smtClean="0"/>
              <a:t> TRAF Calculation</a:t>
            </a:r>
            <a:endParaRPr lang="en-CA" dirty="0"/>
          </a:p>
        </p:txBody>
      </p:sp>
      <p:sp>
        <p:nvSpPr>
          <p:cNvPr id="4" name="Rectangle 3"/>
          <p:cNvSpPr/>
          <p:nvPr/>
        </p:nvSpPr>
        <p:spPr>
          <a:xfrm>
            <a:off x="421534" y="2110812"/>
            <a:ext cx="11346377" cy="1200329"/>
          </a:xfrm>
          <a:prstGeom prst="rect">
            <a:avLst/>
          </a:prstGeom>
        </p:spPr>
        <p:txBody>
          <a:bodyPr wrap="square">
            <a:spAutoFit/>
          </a:bodyPr>
          <a:lstStyle/>
          <a:p>
            <a:r>
              <a:rPr lang="en-CA" sz="2400" dirty="0" smtClean="0">
                <a:solidFill>
                  <a:srgbClr val="002060"/>
                </a:solidFill>
              </a:rPr>
              <a:t>TRAF Deduction</a:t>
            </a:r>
            <a:r>
              <a:rPr lang="en-CA" sz="2400" dirty="0">
                <a:solidFill>
                  <a:srgbClr val="002060"/>
                </a:solidFill>
              </a:rPr>
              <a:t>	= Annual Contribution </a:t>
            </a:r>
            <a:r>
              <a:rPr lang="en-CA" sz="2400" dirty="0" smtClean="0">
                <a:solidFill>
                  <a:srgbClr val="002060"/>
                </a:solidFill>
              </a:rPr>
              <a:t> ÷  Days in Year  x  Days in Pay Period </a:t>
            </a:r>
            <a:endParaRPr lang="en-CA" sz="2400" dirty="0">
              <a:solidFill>
                <a:srgbClr val="002060"/>
              </a:solidFill>
            </a:endParaRPr>
          </a:p>
          <a:p>
            <a:r>
              <a:rPr lang="en-CA" sz="2400" dirty="0">
                <a:solidFill>
                  <a:srgbClr val="002060"/>
                </a:solidFill>
              </a:rPr>
              <a:t>			</a:t>
            </a:r>
            <a:r>
              <a:rPr lang="en-CA" sz="2400" dirty="0" smtClean="0">
                <a:solidFill>
                  <a:srgbClr val="002060"/>
                </a:solidFill>
              </a:rPr>
              <a:t>		= </a:t>
            </a:r>
            <a:r>
              <a:rPr lang="en-CA" sz="2400" dirty="0">
                <a:solidFill>
                  <a:srgbClr val="002060"/>
                </a:solidFill>
              </a:rPr>
              <a:t>$</a:t>
            </a:r>
            <a:r>
              <a:rPr lang="en-CA" sz="2400" dirty="0" smtClean="0">
                <a:solidFill>
                  <a:srgbClr val="002060"/>
                </a:solidFill>
              </a:rPr>
              <a:t>8472.18 </a:t>
            </a:r>
            <a:r>
              <a:rPr lang="en-CA" sz="2400" dirty="0">
                <a:solidFill>
                  <a:srgbClr val="002060"/>
                </a:solidFill>
              </a:rPr>
              <a:t>÷ </a:t>
            </a:r>
            <a:r>
              <a:rPr lang="en-CA" sz="2400" dirty="0" smtClean="0">
                <a:solidFill>
                  <a:srgbClr val="002060"/>
                </a:solidFill>
              </a:rPr>
              <a:t>195 x 12</a:t>
            </a:r>
            <a:endParaRPr lang="en-CA" sz="2400" dirty="0">
              <a:solidFill>
                <a:srgbClr val="002060"/>
              </a:solidFill>
            </a:endParaRPr>
          </a:p>
          <a:p>
            <a:r>
              <a:rPr lang="en-CA" sz="2400" dirty="0">
                <a:solidFill>
                  <a:srgbClr val="002060"/>
                </a:solidFill>
              </a:rPr>
              <a:t>			</a:t>
            </a:r>
            <a:r>
              <a:rPr lang="en-CA" sz="2400" dirty="0" smtClean="0">
                <a:solidFill>
                  <a:srgbClr val="002060"/>
                </a:solidFill>
              </a:rPr>
              <a:t>		= $521.36</a:t>
            </a:r>
            <a:endParaRPr lang="en-CA" sz="2400" dirty="0">
              <a:solidFill>
                <a:srgbClr val="002060"/>
              </a:solidFill>
            </a:endParaRPr>
          </a:p>
        </p:txBody>
      </p:sp>
      <p:sp>
        <p:nvSpPr>
          <p:cNvPr id="7" name="Oval 6"/>
          <p:cNvSpPr/>
          <p:nvPr/>
        </p:nvSpPr>
        <p:spPr>
          <a:xfrm>
            <a:off x="8518071" y="5110931"/>
            <a:ext cx="914847" cy="257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p:cNvCxnSpPr>
            <a:endCxn id="7" idx="2"/>
          </p:cNvCxnSpPr>
          <p:nvPr/>
        </p:nvCxnSpPr>
        <p:spPr>
          <a:xfrm>
            <a:off x="4093029" y="3178629"/>
            <a:ext cx="4425042" cy="20608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5137" y="4732479"/>
            <a:ext cx="424234" cy="424234"/>
          </a:xfrm>
          <a:prstGeom prst="rect">
            <a:avLst/>
          </a:prstGeom>
        </p:spPr>
      </p:pic>
      <p:sp>
        <p:nvSpPr>
          <p:cNvPr id="10" name="Rectangle 9"/>
          <p:cNvSpPr/>
          <p:nvPr/>
        </p:nvSpPr>
        <p:spPr>
          <a:xfrm>
            <a:off x="388339" y="4520634"/>
            <a:ext cx="5322041" cy="2031325"/>
          </a:xfrm>
          <a:prstGeom prst="rect">
            <a:avLst/>
          </a:prstGeom>
        </p:spPr>
        <p:txBody>
          <a:bodyPr wrap="square">
            <a:spAutoFit/>
          </a:bodyPr>
          <a:lstStyle/>
          <a:p>
            <a:r>
              <a:rPr lang="en-CA" b="1" u="sng" dirty="0" smtClean="0">
                <a:solidFill>
                  <a:srgbClr val="002060"/>
                </a:solidFill>
              </a:rPr>
              <a:t>Note</a:t>
            </a:r>
            <a:r>
              <a:rPr lang="en-CA" dirty="0" smtClean="0">
                <a:solidFill>
                  <a:srgbClr val="002060"/>
                </a:solidFill>
              </a:rPr>
              <a:t>: TRAF is now conducting variance reports more frequently, so if your TRAF deduction doesn’t match up with your calculation, then it may be the result of additional income (acting principal, for example), or a reduction in income (a personal day without pay, for example).  Either way, send me a question if you think there may be an error.</a:t>
            </a:r>
            <a:endParaRPr lang="en-CA" dirty="0">
              <a:solidFill>
                <a:srgbClr val="002060"/>
              </a:solidFill>
            </a:endParaRPr>
          </a:p>
        </p:txBody>
      </p:sp>
    </p:spTree>
    <p:extLst>
      <p:ext uri="{BB962C8B-B14F-4D97-AF65-F5344CB8AC3E}">
        <p14:creationId xmlns:p14="http://schemas.microsoft.com/office/powerpoint/2010/main" val="1396576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299881" y="3620895"/>
            <a:ext cx="5533715" cy="2896301"/>
          </a:xfrm>
          <a:prstGeom prst="rect">
            <a:avLst/>
          </a:prstGeom>
        </p:spPr>
      </p:pic>
      <p:sp>
        <p:nvSpPr>
          <p:cNvPr id="2" name="Title 1"/>
          <p:cNvSpPr>
            <a:spLocks noGrp="1"/>
          </p:cNvSpPr>
          <p:nvPr>
            <p:ph type="title"/>
          </p:nvPr>
        </p:nvSpPr>
        <p:spPr/>
        <p:txBody>
          <a:bodyPr/>
          <a:lstStyle/>
          <a:p>
            <a:r>
              <a:rPr lang="en-CA" dirty="0" smtClean="0"/>
              <a:t>DEDUCTIONS:</a:t>
            </a:r>
            <a:br>
              <a:rPr lang="en-CA" dirty="0" smtClean="0"/>
            </a:br>
            <a:r>
              <a:rPr lang="en-CA" dirty="0" smtClean="0"/>
              <a:t>Employment Insurance</a:t>
            </a:r>
            <a:endParaRPr lang="en-CA" dirty="0"/>
          </a:p>
        </p:txBody>
      </p:sp>
      <p:sp>
        <p:nvSpPr>
          <p:cNvPr id="3" name="Content Placeholder 2"/>
          <p:cNvSpPr>
            <a:spLocks noGrp="1"/>
          </p:cNvSpPr>
          <p:nvPr>
            <p:ph idx="1"/>
          </p:nvPr>
        </p:nvSpPr>
        <p:spPr>
          <a:xfrm>
            <a:off x="406400" y="2180496"/>
            <a:ext cx="11448596" cy="4525104"/>
          </a:xfrm>
        </p:spPr>
        <p:txBody>
          <a:bodyPr lIns="0" anchor="t" anchorCtr="0">
            <a:normAutofit/>
          </a:bodyPr>
          <a:lstStyle/>
          <a:p>
            <a:pPr marL="0" indent="0">
              <a:buNone/>
            </a:pPr>
            <a:r>
              <a:rPr lang="en-CA" sz="2400" dirty="0" smtClean="0"/>
              <a:t>Employment Insurance Premiums are paid at a rate of 1.62% of your taxable salary, up to a maximum of $860.22 in 2019.</a:t>
            </a:r>
          </a:p>
          <a:p>
            <a:pPr marL="0" indent="0">
              <a:buNone/>
            </a:pPr>
            <a:endParaRPr lang="en-CA" sz="2400" dirty="0" smtClean="0"/>
          </a:p>
          <a:p>
            <a:pPr marL="0" indent="0">
              <a:buNone/>
            </a:pPr>
            <a:r>
              <a:rPr lang="en-CA" sz="2400" dirty="0" smtClean="0"/>
              <a:t>Taxable Salary (Calculated earlier): $3762.25</a:t>
            </a:r>
          </a:p>
          <a:p>
            <a:pPr marL="0" indent="0">
              <a:buNone/>
            </a:pPr>
            <a:endParaRPr lang="en-CA" sz="2400" dirty="0"/>
          </a:p>
          <a:p>
            <a:pPr marL="0" indent="0">
              <a:buNone/>
            </a:pPr>
            <a:r>
              <a:rPr lang="en-CA" sz="2400" dirty="0" smtClean="0"/>
              <a:t>EI 	= 1.62% of your taxable salary</a:t>
            </a:r>
          </a:p>
          <a:p>
            <a:pPr marL="0" indent="0">
              <a:buNone/>
            </a:pPr>
            <a:r>
              <a:rPr lang="en-CA" sz="2400" dirty="0"/>
              <a:t>	</a:t>
            </a:r>
            <a:r>
              <a:rPr lang="en-CA" sz="2400" dirty="0" smtClean="0"/>
              <a:t>= 0.0162  x  $3762.25</a:t>
            </a:r>
          </a:p>
          <a:p>
            <a:pPr marL="0" indent="0">
              <a:buNone/>
            </a:pPr>
            <a:r>
              <a:rPr lang="en-CA" sz="2400" dirty="0"/>
              <a:t>	</a:t>
            </a:r>
            <a:r>
              <a:rPr lang="en-CA" sz="2400" dirty="0" smtClean="0"/>
              <a:t>= $60.95</a:t>
            </a:r>
          </a:p>
        </p:txBody>
      </p:sp>
      <p:sp>
        <p:nvSpPr>
          <p:cNvPr id="5" name="Oval 4"/>
          <p:cNvSpPr/>
          <p:nvPr/>
        </p:nvSpPr>
        <p:spPr>
          <a:xfrm>
            <a:off x="8677725" y="5023842"/>
            <a:ext cx="914847" cy="257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a:endCxn id="5" idx="2"/>
          </p:cNvCxnSpPr>
          <p:nvPr/>
        </p:nvCxnSpPr>
        <p:spPr>
          <a:xfrm flipV="1">
            <a:off x="2090057" y="5152430"/>
            <a:ext cx="6587668" cy="6968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4791" y="4645390"/>
            <a:ext cx="424234" cy="424234"/>
          </a:xfrm>
          <a:prstGeom prst="rect">
            <a:avLst/>
          </a:prstGeom>
        </p:spPr>
      </p:pic>
    </p:spTree>
    <p:extLst>
      <p:ext uri="{BB962C8B-B14F-4D97-AF65-F5344CB8AC3E}">
        <p14:creationId xmlns:p14="http://schemas.microsoft.com/office/powerpoint/2010/main" val="26775720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229501" y="2633243"/>
            <a:ext cx="5533715" cy="2896301"/>
          </a:xfrm>
          <a:prstGeom prst="rect">
            <a:avLst/>
          </a:prstGeom>
        </p:spPr>
      </p:pic>
      <p:sp>
        <p:nvSpPr>
          <p:cNvPr id="2" name="Title 1"/>
          <p:cNvSpPr>
            <a:spLocks noGrp="1"/>
          </p:cNvSpPr>
          <p:nvPr>
            <p:ph type="title"/>
          </p:nvPr>
        </p:nvSpPr>
        <p:spPr/>
        <p:txBody>
          <a:bodyPr/>
          <a:lstStyle/>
          <a:p>
            <a:r>
              <a:rPr lang="en-CA" dirty="0" smtClean="0"/>
              <a:t>Deductions:</a:t>
            </a:r>
            <a:br>
              <a:rPr lang="en-CA" dirty="0" smtClean="0"/>
            </a:br>
            <a:r>
              <a:rPr lang="en-CA" dirty="0" smtClean="0"/>
              <a:t>Disability benefits plan</a:t>
            </a:r>
            <a:endParaRPr lang="en-CA" dirty="0"/>
          </a:p>
        </p:txBody>
      </p:sp>
      <p:sp>
        <p:nvSpPr>
          <p:cNvPr id="3" name="Content Placeholder 2"/>
          <p:cNvSpPr>
            <a:spLocks noGrp="1"/>
          </p:cNvSpPr>
          <p:nvPr>
            <p:ph idx="1"/>
          </p:nvPr>
        </p:nvSpPr>
        <p:spPr>
          <a:xfrm>
            <a:off x="449943" y="2460037"/>
            <a:ext cx="5646057" cy="3678303"/>
          </a:xfrm>
        </p:spPr>
        <p:txBody>
          <a:bodyPr anchor="t" anchorCtr="0">
            <a:normAutofit/>
          </a:bodyPr>
          <a:lstStyle/>
          <a:p>
            <a:pPr marL="0" indent="0">
              <a:buNone/>
            </a:pPr>
            <a:r>
              <a:rPr lang="en-CA" sz="2400" dirty="0" smtClean="0"/>
              <a:t>Your 2018-19 premium for the Disability Benefits Plan is 1.9% of your taxable salary.</a:t>
            </a:r>
          </a:p>
          <a:p>
            <a:pPr marL="0" indent="0">
              <a:buNone/>
            </a:pPr>
            <a:endParaRPr lang="en-CA" sz="2400" dirty="0"/>
          </a:p>
          <a:p>
            <a:pPr marL="0" indent="0" defTabSz="514350">
              <a:buNone/>
            </a:pPr>
            <a:r>
              <a:rPr lang="en-CA" sz="2400" dirty="0" smtClean="0"/>
              <a:t>DBP Deduction 	= 1.9% of Taxable Salary multiplied by 24 pay periods:</a:t>
            </a:r>
          </a:p>
          <a:p>
            <a:pPr marL="0" indent="0" defTabSz="514350">
              <a:buNone/>
            </a:pPr>
            <a:r>
              <a:rPr lang="en-CA" sz="2400" dirty="0"/>
              <a:t>	</a:t>
            </a:r>
            <a:r>
              <a:rPr lang="en-CA" sz="2400" dirty="0" smtClean="0"/>
              <a:t>= 0.019  x  $90,294  / 24</a:t>
            </a:r>
          </a:p>
          <a:p>
            <a:pPr marL="0" indent="0" defTabSz="412750">
              <a:buNone/>
            </a:pPr>
            <a:r>
              <a:rPr lang="en-CA" sz="2400" dirty="0"/>
              <a:t>	 </a:t>
            </a:r>
            <a:r>
              <a:rPr lang="en-CA" sz="2400" dirty="0" smtClean="0"/>
              <a:t>= $71.48</a:t>
            </a:r>
            <a:endParaRPr lang="en-CA" sz="2400" dirty="0"/>
          </a:p>
        </p:txBody>
      </p:sp>
      <p:sp>
        <p:nvSpPr>
          <p:cNvPr id="5" name="Oval 4"/>
          <p:cNvSpPr/>
          <p:nvPr/>
        </p:nvSpPr>
        <p:spPr>
          <a:xfrm>
            <a:off x="8538936" y="4426164"/>
            <a:ext cx="914847" cy="257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p:nvPr/>
        </p:nvCxnSpPr>
        <p:spPr>
          <a:xfrm flipV="1">
            <a:off x="2248525" y="4627324"/>
            <a:ext cx="6290411" cy="8000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671" y="4087071"/>
            <a:ext cx="424234" cy="424234"/>
          </a:xfrm>
          <a:prstGeom prst="rect">
            <a:avLst/>
          </a:prstGeom>
        </p:spPr>
      </p:pic>
    </p:spTree>
    <p:extLst>
      <p:ext uri="{BB962C8B-B14F-4D97-AF65-F5344CB8AC3E}">
        <p14:creationId xmlns:p14="http://schemas.microsoft.com/office/powerpoint/2010/main" val="1244773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229501" y="2633243"/>
            <a:ext cx="5533715" cy="2896301"/>
          </a:xfrm>
          <a:prstGeom prst="rect">
            <a:avLst/>
          </a:prstGeom>
        </p:spPr>
      </p:pic>
      <p:sp>
        <p:nvSpPr>
          <p:cNvPr id="2" name="Title 1"/>
          <p:cNvSpPr>
            <a:spLocks noGrp="1"/>
          </p:cNvSpPr>
          <p:nvPr>
            <p:ph type="title"/>
          </p:nvPr>
        </p:nvSpPr>
        <p:spPr/>
        <p:txBody>
          <a:bodyPr/>
          <a:lstStyle/>
          <a:p>
            <a:r>
              <a:rPr lang="en-CA" dirty="0" smtClean="0"/>
              <a:t>Deductions:</a:t>
            </a:r>
            <a:br>
              <a:rPr lang="en-CA" dirty="0" smtClean="0"/>
            </a:br>
            <a:r>
              <a:rPr lang="en-CA" dirty="0" smtClean="0"/>
              <a:t>Short-term Disability benefits plan</a:t>
            </a:r>
            <a:endParaRPr lang="en-CA" dirty="0"/>
          </a:p>
        </p:txBody>
      </p:sp>
      <p:sp>
        <p:nvSpPr>
          <p:cNvPr id="3" name="Content Placeholder 2"/>
          <p:cNvSpPr>
            <a:spLocks noGrp="1"/>
          </p:cNvSpPr>
          <p:nvPr>
            <p:ph idx="1"/>
          </p:nvPr>
        </p:nvSpPr>
        <p:spPr>
          <a:xfrm>
            <a:off x="449943" y="2460037"/>
            <a:ext cx="5646057" cy="3678303"/>
          </a:xfrm>
        </p:spPr>
        <p:txBody>
          <a:bodyPr anchor="t" anchorCtr="0">
            <a:normAutofit lnSpcReduction="10000"/>
          </a:bodyPr>
          <a:lstStyle/>
          <a:p>
            <a:pPr marL="0" indent="0">
              <a:buNone/>
            </a:pPr>
            <a:r>
              <a:rPr lang="en-CA" sz="2400" dirty="0" smtClean="0"/>
              <a:t>Your 2018-19 premium for the Short-Term Disability Benefits Plan is 0.17% of your taxable salary (this will increase to 0.18% after March 2019).</a:t>
            </a:r>
          </a:p>
          <a:p>
            <a:pPr marL="0" indent="0">
              <a:buNone/>
            </a:pPr>
            <a:endParaRPr lang="en-CA" sz="2400" dirty="0"/>
          </a:p>
          <a:p>
            <a:pPr marL="0" indent="0" defTabSz="514350">
              <a:buNone/>
            </a:pPr>
            <a:r>
              <a:rPr lang="en-CA" sz="2400" dirty="0" smtClean="0"/>
              <a:t>STDBP Deduction 	= 0.17% of Taxable Salary multiplied by 24 pay periods:</a:t>
            </a:r>
          </a:p>
          <a:p>
            <a:pPr marL="0" indent="0" defTabSz="514350">
              <a:buNone/>
            </a:pPr>
            <a:r>
              <a:rPr lang="en-CA" sz="2400" dirty="0"/>
              <a:t>	</a:t>
            </a:r>
            <a:r>
              <a:rPr lang="en-CA" sz="2400" dirty="0" smtClean="0"/>
              <a:t>= 0.0017  x  $90,294  / 24</a:t>
            </a:r>
          </a:p>
          <a:p>
            <a:pPr marL="0" indent="0" defTabSz="412750">
              <a:buNone/>
            </a:pPr>
            <a:r>
              <a:rPr lang="en-CA" sz="2400" dirty="0"/>
              <a:t>	 </a:t>
            </a:r>
            <a:r>
              <a:rPr lang="en-CA" sz="2400" dirty="0" smtClean="0"/>
              <a:t>= $6.40</a:t>
            </a:r>
            <a:endParaRPr lang="en-CA" sz="2400" dirty="0"/>
          </a:p>
        </p:txBody>
      </p:sp>
      <p:sp>
        <p:nvSpPr>
          <p:cNvPr id="5" name="Oval 4"/>
          <p:cNvSpPr/>
          <p:nvPr/>
        </p:nvSpPr>
        <p:spPr>
          <a:xfrm>
            <a:off x="8538936" y="4815908"/>
            <a:ext cx="914847" cy="257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p:nvPr/>
        </p:nvCxnSpPr>
        <p:spPr>
          <a:xfrm flipV="1">
            <a:off x="2188564" y="4931029"/>
            <a:ext cx="6350372" cy="10050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671" y="4506795"/>
            <a:ext cx="424234" cy="424234"/>
          </a:xfrm>
          <a:prstGeom prst="rect">
            <a:avLst/>
          </a:prstGeom>
        </p:spPr>
      </p:pic>
    </p:spTree>
    <p:extLst>
      <p:ext uri="{BB962C8B-B14F-4D97-AF65-F5344CB8AC3E}">
        <p14:creationId xmlns:p14="http://schemas.microsoft.com/office/powerpoint/2010/main" val="2987504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235474" y="2672552"/>
            <a:ext cx="5533715" cy="2896301"/>
          </a:xfrm>
          <a:prstGeom prst="rect">
            <a:avLst/>
          </a:prstGeom>
        </p:spPr>
      </p:pic>
      <p:sp>
        <p:nvSpPr>
          <p:cNvPr id="2" name="Title 1"/>
          <p:cNvSpPr>
            <a:spLocks noGrp="1"/>
          </p:cNvSpPr>
          <p:nvPr>
            <p:ph type="title"/>
          </p:nvPr>
        </p:nvSpPr>
        <p:spPr/>
        <p:txBody>
          <a:bodyPr/>
          <a:lstStyle/>
          <a:p>
            <a:r>
              <a:rPr lang="en-CA" dirty="0" smtClean="0"/>
              <a:t>Deductions:</a:t>
            </a:r>
            <a:br>
              <a:rPr lang="en-CA" dirty="0" smtClean="0"/>
            </a:br>
            <a:r>
              <a:rPr lang="en-CA" dirty="0" smtClean="0"/>
              <a:t>HTA Dues</a:t>
            </a:r>
            <a:endParaRPr lang="en-CA" dirty="0"/>
          </a:p>
        </p:txBody>
      </p:sp>
      <p:sp>
        <p:nvSpPr>
          <p:cNvPr id="4" name="Content Placeholder 2"/>
          <p:cNvSpPr>
            <a:spLocks noGrp="1"/>
          </p:cNvSpPr>
          <p:nvPr>
            <p:ph idx="1"/>
          </p:nvPr>
        </p:nvSpPr>
        <p:spPr>
          <a:xfrm>
            <a:off x="449943" y="2460037"/>
            <a:ext cx="5646057" cy="3678303"/>
          </a:xfrm>
        </p:spPr>
        <p:txBody>
          <a:bodyPr anchor="t" anchorCtr="0">
            <a:normAutofit/>
          </a:bodyPr>
          <a:lstStyle/>
          <a:p>
            <a:pPr marL="0" indent="0">
              <a:buNone/>
            </a:pPr>
            <a:r>
              <a:rPr lang="en-CA" sz="2400" dirty="0" smtClean="0"/>
              <a:t>The HTA Dues for the 2018-19 school year were set at $240 by our HTA Council at the end of the 2017-18 year.</a:t>
            </a:r>
          </a:p>
          <a:p>
            <a:pPr marL="0" indent="0">
              <a:buNone/>
            </a:pPr>
            <a:endParaRPr lang="en-CA" sz="2400" dirty="0"/>
          </a:p>
          <a:p>
            <a:pPr marL="0" indent="0" defTabSz="514350">
              <a:buNone/>
            </a:pPr>
            <a:r>
              <a:rPr lang="en-CA" sz="2400" dirty="0" smtClean="0"/>
              <a:t>HTA Dues 	= $240.00  ÷ 24</a:t>
            </a:r>
          </a:p>
          <a:p>
            <a:pPr marL="0" indent="0" defTabSz="514350">
              <a:buNone/>
            </a:pPr>
            <a:r>
              <a:rPr lang="en-CA" sz="2400" dirty="0"/>
              <a:t>	</a:t>
            </a:r>
            <a:r>
              <a:rPr lang="en-CA" sz="2400" dirty="0" smtClean="0"/>
              <a:t>		= $10.00</a:t>
            </a:r>
            <a:endParaRPr lang="en-CA" sz="2400" dirty="0"/>
          </a:p>
        </p:txBody>
      </p:sp>
      <p:sp>
        <p:nvSpPr>
          <p:cNvPr id="6" name="Oval 5"/>
          <p:cNvSpPr/>
          <p:nvPr/>
        </p:nvSpPr>
        <p:spPr>
          <a:xfrm>
            <a:off x="8567964" y="5038593"/>
            <a:ext cx="914847" cy="257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a:endCxn id="6" idx="2"/>
          </p:cNvCxnSpPr>
          <p:nvPr/>
        </p:nvCxnSpPr>
        <p:spPr>
          <a:xfrm>
            <a:off x="3272971" y="4920090"/>
            <a:ext cx="5294993" cy="2470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699" y="4707973"/>
            <a:ext cx="424234" cy="424234"/>
          </a:xfrm>
          <a:prstGeom prst="rect">
            <a:avLst/>
          </a:prstGeom>
        </p:spPr>
      </p:pic>
    </p:spTree>
    <p:extLst>
      <p:ext uri="{BB962C8B-B14F-4D97-AF65-F5344CB8AC3E}">
        <p14:creationId xmlns:p14="http://schemas.microsoft.com/office/powerpoint/2010/main" val="2528177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DEDUCTIONS: </a:t>
            </a:r>
            <a:br>
              <a:rPr lang="en-CA" dirty="0" smtClean="0"/>
            </a:br>
            <a:r>
              <a:rPr lang="en-CA" dirty="0" smtClean="0"/>
              <a:t>Life insurance</a:t>
            </a:r>
            <a:endParaRPr lang="en-CA" dirty="0"/>
          </a:p>
        </p:txBody>
      </p:sp>
      <p:sp>
        <p:nvSpPr>
          <p:cNvPr id="7" name="Content Placeholder 2"/>
          <p:cNvSpPr>
            <a:spLocks noGrp="1"/>
          </p:cNvSpPr>
          <p:nvPr>
            <p:ph idx="1"/>
          </p:nvPr>
        </p:nvSpPr>
        <p:spPr>
          <a:xfrm>
            <a:off x="450564" y="1966436"/>
            <a:ext cx="4992294" cy="4891564"/>
          </a:xfrm>
        </p:spPr>
        <p:txBody>
          <a:bodyPr lIns="0" anchor="t" anchorCtr="0">
            <a:normAutofit fontScale="85000" lnSpcReduction="20000"/>
          </a:bodyPr>
          <a:lstStyle/>
          <a:p>
            <a:pPr marL="0" indent="0">
              <a:buNone/>
            </a:pPr>
            <a:r>
              <a:rPr lang="en-CA" sz="2400" dirty="0" smtClean="0"/>
              <a:t>Life Insurance is another deduction that is different for everyone.  </a:t>
            </a:r>
            <a:r>
              <a:rPr lang="en-CA" sz="2400" dirty="0" smtClean="0"/>
              <a:t>Hanover School Division shares the cost of the minimum of 200%.  Some </a:t>
            </a:r>
            <a:r>
              <a:rPr lang="en-CA" sz="2400" dirty="0" smtClean="0"/>
              <a:t>only have the </a:t>
            </a:r>
            <a:r>
              <a:rPr lang="en-CA" sz="2400" dirty="0" smtClean="0"/>
              <a:t>minimum, </a:t>
            </a:r>
            <a:r>
              <a:rPr lang="en-CA" sz="2400" dirty="0" smtClean="0"/>
              <a:t>while others may have up to 700%.  You can learn more about this coverage on the Manitoba School Employees Benefits Plans website.  As you go through, you will find the Insurance Rate Calculator, that shows the many options that could impact each member’s </a:t>
            </a:r>
            <a:r>
              <a:rPr lang="en-CA" sz="2400" dirty="0" smtClean="0"/>
              <a:t>rate.  </a:t>
            </a:r>
            <a:endParaRPr lang="en-CA" sz="2400" dirty="0" smtClean="0"/>
          </a:p>
          <a:p>
            <a:pPr marL="0" indent="0">
              <a:buNone/>
            </a:pPr>
            <a:r>
              <a:rPr lang="en-CA" sz="2400" b="1" u="sng" dirty="0" smtClean="0"/>
              <a:t>NOTE:</a:t>
            </a:r>
            <a:r>
              <a:rPr lang="en-CA" sz="2400" dirty="0" smtClean="0"/>
              <a:t>  </a:t>
            </a:r>
            <a:r>
              <a:rPr lang="en-CA" sz="2400" dirty="0" smtClean="0"/>
              <a:t>200</a:t>
            </a:r>
            <a:r>
              <a:rPr lang="en-CA" sz="2400" dirty="0" smtClean="0"/>
              <a:t>% coverage means the payout in the event of your death is </a:t>
            </a:r>
            <a:r>
              <a:rPr lang="en-CA" sz="2400" dirty="0" smtClean="0"/>
              <a:t>200</a:t>
            </a:r>
            <a:r>
              <a:rPr lang="en-CA" sz="2400" dirty="0" smtClean="0"/>
              <a:t>% of your salary.  For “SALLY PAYCHECK,” the payout would be 400% of her salary.  You will note that HSD </a:t>
            </a:r>
            <a:r>
              <a:rPr lang="en-CA" sz="2400" dirty="0" smtClean="0"/>
              <a:t>shares the </a:t>
            </a:r>
            <a:r>
              <a:rPr lang="en-CA" sz="2400" dirty="0" smtClean="0"/>
              <a:t>premium for the first </a:t>
            </a:r>
            <a:r>
              <a:rPr lang="en-CA" sz="2400" dirty="0" smtClean="0"/>
              <a:t>200</a:t>
            </a:r>
            <a:r>
              <a:rPr lang="en-CA" sz="2400" dirty="0" smtClean="0"/>
              <a:t>%, while she pays </a:t>
            </a:r>
            <a:r>
              <a:rPr lang="en-CA" sz="2400" dirty="0" smtClean="0"/>
              <a:t>the premium </a:t>
            </a:r>
            <a:r>
              <a:rPr lang="en-CA" sz="2400" dirty="0" smtClean="0"/>
              <a:t>for the remaining </a:t>
            </a:r>
            <a:r>
              <a:rPr lang="en-CA" sz="2400" dirty="0" smtClean="0"/>
              <a:t>200</a:t>
            </a:r>
            <a:r>
              <a:rPr lang="en-CA" sz="2400" dirty="0" smtClean="0"/>
              <a:t>% coverage.</a:t>
            </a:r>
          </a:p>
        </p:txBody>
      </p:sp>
      <p:pic>
        <p:nvPicPr>
          <p:cNvPr id="8" name="Picture 7"/>
          <p:cNvPicPr>
            <a:picLocks noChangeAspect="1"/>
          </p:cNvPicPr>
          <p:nvPr/>
        </p:nvPicPr>
        <p:blipFill>
          <a:blip r:embed="rId2"/>
          <a:stretch>
            <a:fillRect/>
          </a:stretch>
        </p:blipFill>
        <p:spPr>
          <a:xfrm>
            <a:off x="5676900" y="2266950"/>
            <a:ext cx="6515100" cy="4591050"/>
          </a:xfrm>
          <a:prstGeom prst="rect">
            <a:avLst/>
          </a:prstGeom>
        </p:spPr>
      </p:pic>
      <p:sp>
        <p:nvSpPr>
          <p:cNvPr id="9" name="Rectangle 8"/>
          <p:cNvSpPr/>
          <p:nvPr/>
        </p:nvSpPr>
        <p:spPr>
          <a:xfrm>
            <a:off x="5544460" y="1897618"/>
            <a:ext cx="6651629" cy="400110"/>
          </a:xfrm>
          <a:prstGeom prst="rect">
            <a:avLst/>
          </a:prstGeom>
        </p:spPr>
        <p:txBody>
          <a:bodyPr wrap="none">
            <a:spAutoFit/>
          </a:bodyPr>
          <a:lstStyle/>
          <a:p>
            <a:r>
              <a:rPr lang="en-CA" sz="2000" dirty="0">
                <a:solidFill>
                  <a:srgbClr val="002060"/>
                </a:solidFill>
                <a:hlinkClick r:id="rId3"/>
              </a:rPr>
              <a:t>http://mpsebp.ca/manitoba-public-school-employee-group-life</a:t>
            </a:r>
            <a:r>
              <a:rPr lang="en-CA" sz="2000" dirty="0" smtClean="0">
                <a:solidFill>
                  <a:srgbClr val="002060"/>
                </a:solidFill>
                <a:hlinkClick r:id="rId3"/>
              </a:rPr>
              <a:t>/</a:t>
            </a:r>
            <a:r>
              <a:rPr lang="en-CA" sz="2000" dirty="0" smtClean="0">
                <a:solidFill>
                  <a:srgbClr val="002060"/>
                </a:solidFill>
              </a:rPr>
              <a:t> </a:t>
            </a:r>
          </a:p>
        </p:txBody>
      </p:sp>
    </p:spTree>
    <p:extLst>
      <p:ext uri="{BB962C8B-B14F-4D97-AF65-F5344CB8AC3E}">
        <p14:creationId xmlns:p14="http://schemas.microsoft.com/office/powerpoint/2010/main" val="3730342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239921" y="2601563"/>
            <a:ext cx="5533715" cy="2896301"/>
          </a:xfrm>
          <a:prstGeom prst="rect">
            <a:avLst/>
          </a:prstGeom>
        </p:spPr>
      </p:pic>
      <p:sp>
        <p:nvSpPr>
          <p:cNvPr id="2" name="Title 1"/>
          <p:cNvSpPr>
            <a:spLocks noGrp="1"/>
          </p:cNvSpPr>
          <p:nvPr>
            <p:ph type="title"/>
          </p:nvPr>
        </p:nvSpPr>
        <p:spPr/>
        <p:txBody>
          <a:bodyPr/>
          <a:lstStyle/>
          <a:p>
            <a:r>
              <a:rPr lang="en-CA" dirty="0" smtClean="0"/>
              <a:t>Deductions:</a:t>
            </a:r>
            <a:br>
              <a:rPr lang="en-CA" dirty="0" smtClean="0"/>
            </a:br>
            <a:r>
              <a:rPr lang="en-CA" dirty="0" smtClean="0"/>
              <a:t>MTS Union Dues</a:t>
            </a:r>
            <a:endParaRPr lang="en-CA" dirty="0"/>
          </a:p>
        </p:txBody>
      </p:sp>
      <p:sp>
        <p:nvSpPr>
          <p:cNvPr id="4" name="Content Placeholder 2"/>
          <p:cNvSpPr txBox="1">
            <a:spLocks/>
          </p:cNvSpPr>
          <p:nvPr/>
        </p:nvSpPr>
        <p:spPr>
          <a:xfrm>
            <a:off x="450564" y="2634204"/>
            <a:ext cx="4992294" cy="4223795"/>
          </a:xfrm>
          <a:prstGeom prst="rect">
            <a:avLst/>
          </a:prstGeom>
        </p:spPr>
        <p:txBody>
          <a:bodyPr vert="horz" lIns="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rgbClr val="002060"/>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rgbClr val="002060"/>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rgbClr val="002060"/>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rgbClr val="002060"/>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rgbClr val="002060"/>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CA" sz="2400" dirty="0" smtClean="0"/>
              <a:t>The MTS Union Dues are set each year at the Society’s Annual General Meeting.  For 2018-19, this fee was set at $1008 for the year.</a:t>
            </a:r>
          </a:p>
          <a:p>
            <a:pPr marL="0" indent="0">
              <a:buFont typeface="Wingdings 2" panose="05020102010507070707" pitchFamily="18" charset="2"/>
              <a:buNone/>
            </a:pPr>
            <a:endParaRPr lang="en-CA" sz="2400" dirty="0"/>
          </a:p>
          <a:p>
            <a:pPr marL="0" indent="0">
              <a:buFont typeface="Wingdings 2" panose="05020102010507070707" pitchFamily="18" charset="2"/>
              <a:buNone/>
            </a:pPr>
            <a:r>
              <a:rPr lang="en-CA" sz="2400" dirty="0" smtClean="0"/>
              <a:t>MTS Dues	= $1008.00  ÷  24</a:t>
            </a:r>
          </a:p>
          <a:p>
            <a:pPr marL="0" indent="0">
              <a:buFont typeface="Wingdings 2" panose="05020102010507070707" pitchFamily="18" charset="2"/>
              <a:buNone/>
            </a:pPr>
            <a:r>
              <a:rPr lang="en-CA" sz="2400" dirty="0"/>
              <a:t>	</a:t>
            </a:r>
            <a:r>
              <a:rPr lang="en-CA" sz="2400" dirty="0" smtClean="0"/>
              <a:t>		= $42.00</a:t>
            </a:r>
          </a:p>
        </p:txBody>
      </p:sp>
      <p:sp>
        <p:nvSpPr>
          <p:cNvPr id="6" name="Oval 5"/>
          <p:cNvSpPr/>
          <p:nvPr/>
        </p:nvSpPr>
        <p:spPr>
          <a:xfrm>
            <a:off x="8567964" y="5190639"/>
            <a:ext cx="914847" cy="257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p:nvPr/>
        </p:nvCxnSpPr>
        <p:spPr>
          <a:xfrm flipV="1">
            <a:off x="2960916" y="5410152"/>
            <a:ext cx="5668454" cy="700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699" y="4919979"/>
            <a:ext cx="424234" cy="424234"/>
          </a:xfrm>
          <a:prstGeom prst="rect">
            <a:avLst/>
          </a:prstGeom>
        </p:spPr>
      </p:pic>
    </p:spTree>
    <p:extLst>
      <p:ext uri="{BB962C8B-B14F-4D97-AF65-F5344CB8AC3E}">
        <p14:creationId xmlns:p14="http://schemas.microsoft.com/office/powerpoint/2010/main" val="3149186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FINAL CHECKS</a:t>
            </a:r>
            <a:endParaRPr lang="en-CA" dirty="0"/>
          </a:p>
        </p:txBody>
      </p:sp>
      <p:sp>
        <p:nvSpPr>
          <p:cNvPr id="3" name="Content Placeholder 2"/>
          <p:cNvSpPr>
            <a:spLocks noGrp="1"/>
          </p:cNvSpPr>
          <p:nvPr>
            <p:ph idx="1"/>
          </p:nvPr>
        </p:nvSpPr>
        <p:spPr>
          <a:xfrm>
            <a:off x="581192" y="1828800"/>
            <a:ext cx="11029615" cy="4029999"/>
          </a:xfrm>
        </p:spPr>
        <p:txBody>
          <a:bodyPr>
            <a:normAutofit/>
          </a:bodyPr>
          <a:lstStyle/>
          <a:p>
            <a:pPr marL="0" indent="0">
              <a:buNone/>
            </a:pPr>
            <a:r>
              <a:rPr lang="en-CA" sz="2000" dirty="0" smtClean="0"/>
              <a:t>Now that you’ve looked at all the earnings and deductions, you should also make a point of checking the “Banked” days on your stub, as well as the summaries, to make sure everything is correct.</a:t>
            </a:r>
          </a:p>
          <a:p>
            <a:pPr marL="0" indent="0">
              <a:buNone/>
            </a:pPr>
            <a:endParaRPr lang="en-CA" sz="2000" dirty="0"/>
          </a:p>
          <a:p>
            <a:pPr marL="0" indent="0">
              <a:buNone/>
            </a:pPr>
            <a:r>
              <a:rPr lang="en-CA" sz="2000" dirty="0" smtClean="0"/>
              <a:t>Are the number of personals days you have left correct?</a:t>
            </a:r>
          </a:p>
          <a:p>
            <a:pPr marL="0" indent="0">
              <a:buNone/>
            </a:pPr>
            <a:r>
              <a:rPr lang="en-CA" sz="2000" dirty="0" smtClean="0"/>
              <a:t>Are the number of accumulated sick days you have left correct?</a:t>
            </a:r>
          </a:p>
          <a:p>
            <a:pPr marL="0" indent="0">
              <a:buNone/>
            </a:pPr>
            <a:r>
              <a:rPr lang="en-CA" sz="2000" dirty="0" smtClean="0"/>
              <a:t>Do all of your deductions add up to the total at the bottom?</a:t>
            </a:r>
          </a:p>
          <a:p>
            <a:pPr marL="0" indent="0">
              <a:buNone/>
            </a:pPr>
            <a:r>
              <a:rPr lang="en-CA" sz="2000" dirty="0" smtClean="0"/>
              <a:t>Is the net pay at the bottom correct, and is it the amount that is actually deposited into your account?</a:t>
            </a:r>
          </a:p>
          <a:p>
            <a:pPr marL="0" indent="0">
              <a:buNone/>
            </a:pPr>
            <a:endParaRPr lang="en-CA"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6573" y="4603052"/>
            <a:ext cx="424234" cy="424234"/>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5333" y="4178818"/>
            <a:ext cx="424234" cy="42423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9556" y="3667813"/>
            <a:ext cx="424234" cy="424234"/>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99" y="3243579"/>
            <a:ext cx="424234" cy="424234"/>
          </a:xfrm>
          <a:prstGeom prst="rect">
            <a:avLst/>
          </a:prstGeom>
        </p:spPr>
      </p:pic>
    </p:spTree>
    <p:extLst>
      <p:ext uri="{BB962C8B-B14F-4D97-AF65-F5344CB8AC3E}">
        <p14:creationId xmlns:p14="http://schemas.microsoft.com/office/powerpoint/2010/main" val="3371546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a:xfrm>
            <a:off x="395455" y="1715956"/>
            <a:ext cx="5524186" cy="5142044"/>
          </a:xfrm>
        </p:spPr>
        <p:txBody>
          <a:bodyPr/>
          <a:lstStyle/>
          <a:p>
            <a:pPr marL="0" indent="0">
              <a:buNone/>
            </a:pPr>
            <a:r>
              <a:rPr lang="en-CA" u="sng" dirty="0" smtClean="0"/>
              <a:t>CONTACT:</a:t>
            </a:r>
          </a:p>
          <a:p>
            <a:pPr marL="714375" lvl="1" indent="0">
              <a:buNone/>
            </a:pPr>
            <a:r>
              <a:rPr lang="en-CA" b="1" dirty="0" smtClean="0"/>
              <a:t>Wendell Head</a:t>
            </a:r>
          </a:p>
          <a:p>
            <a:pPr marL="714375" lvl="1" indent="0">
              <a:buNone/>
            </a:pPr>
            <a:r>
              <a:rPr lang="en-CA" b="1" dirty="0" smtClean="0"/>
              <a:t>President, Hanover Teachers’ Association</a:t>
            </a:r>
          </a:p>
          <a:p>
            <a:pPr marL="714375" lvl="1" indent="0">
              <a:buNone/>
            </a:pPr>
            <a:r>
              <a:rPr lang="en-CA" b="1" dirty="0" smtClean="0"/>
              <a:t>(204)392-3396</a:t>
            </a:r>
          </a:p>
          <a:p>
            <a:pPr marL="714375" lvl="1" indent="0">
              <a:buNone/>
            </a:pPr>
            <a:r>
              <a:rPr lang="en-CA" b="1" dirty="0" smtClean="0">
                <a:hlinkClick r:id="rId2"/>
              </a:rPr>
              <a:t>president@hanoverteachers.com</a:t>
            </a:r>
            <a:endParaRPr lang="en-CA" b="1" dirty="0"/>
          </a:p>
          <a:p>
            <a:pPr marL="0" lvl="1" indent="0">
              <a:buNone/>
            </a:pPr>
            <a:r>
              <a:rPr lang="en-CA" sz="1800" u="sng" dirty="0" smtClean="0"/>
              <a:t>OR CONTACT</a:t>
            </a:r>
            <a:r>
              <a:rPr lang="en-CA" sz="1800" dirty="0" smtClean="0"/>
              <a:t>:</a:t>
            </a:r>
          </a:p>
          <a:p>
            <a:pPr marL="714375" lvl="1" indent="0">
              <a:buNone/>
            </a:pPr>
            <a:r>
              <a:rPr lang="en-CA" b="1" dirty="0" smtClean="0"/>
              <a:t>Glen Anderson</a:t>
            </a:r>
          </a:p>
          <a:p>
            <a:pPr marL="714375" lvl="1" indent="0">
              <a:buNone/>
            </a:pPr>
            <a:r>
              <a:rPr lang="en-CA" b="1" dirty="0" smtClean="0"/>
              <a:t>Staff Officer, Manitoba Teachers’ Society</a:t>
            </a:r>
          </a:p>
          <a:p>
            <a:pPr marL="714375" lvl="1" indent="0">
              <a:buNone/>
            </a:pPr>
            <a:r>
              <a:rPr lang="en-CA" b="1" dirty="0" smtClean="0"/>
              <a:t>(204)831-3052</a:t>
            </a:r>
          </a:p>
          <a:p>
            <a:pPr marL="714375" lvl="1" indent="0">
              <a:buNone/>
            </a:pPr>
            <a:r>
              <a:rPr lang="en-CA" b="1" dirty="0" smtClean="0">
                <a:hlinkClick r:id="rId3"/>
              </a:rPr>
              <a:t>ganderson@mbteach.org</a:t>
            </a:r>
            <a:r>
              <a:rPr lang="en-CA" b="1" dirty="0" smtClean="0"/>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4184" y="3393673"/>
            <a:ext cx="4706624" cy="1940182"/>
          </a:xfrm>
          <a:prstGeom prst="rect">
            <a:avLst/>
          </a:prstGeom>
        </p:spPr>
      </p:pic>
    </p:spTree>
    <p:extLst>
      <p:ext uri="{BB962C8B-B14F-4D97-AF65-F5344CB8AC3E}">
        <p14:creationId xmlns:p14="http://schemas.microsoft.com/office/powerpoint/2010/main" val="1961644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err="1" smtClean="0"/>
              <a:t>Faq</a:t>
            </a:r>
            <a:r>
              <a:rPr lang="en-CA" sz="6000" dirty="0" smtClean="0"/>
              <a:t> </a:t>
            </a:r>
            <a:r>
              <a:rPr lang="en-CA" sz="2400" dirty="0" smtClean="0"/>
              <a:t>– Before we get into details</a:t>
            </a:r>
            <a:endParaRPr lang="en-CA" sz="2400" dirty="0"/>
          </a:p>
        </p:txBody>
      </p:sp>
      <p:sp>
        <p:nvSpPr>
          <p:cNvPr id="3" name="Content Placeholder 2"/>
          <p:cNvSpPr>
            <a:spLocks noGrp="1"/>
          </p:cNvSpPr>
          <p:nvPr>
            <p:ph idx="1"/>
          </p:nvPr>
        </p:nvSpPr>
        <p:spPr>
          <a:xfrm>
            <a:off x="581192" y="2457450"/>
            <a:ext cx="11029615" cy="3401349"/>
          </a:xfrm>
        </p:spPr>
        <p:txBody>
          <a:bodyPr>
            <a:normAutofit lnSpcReduction="10000"/>
          </a:bodyPr>
          <a:lstStyle/>
          <a:p>
            <a:pPr marL="0" indent="0">
              <a:buNone/>
            </a:pPr>
            <a:r>
              <a:rPr lang="en-CA" sz="2400" b="1" u="sng" dirty="0" smtClean="0"/>
              <a:t>2.  Why </a:t>
            </a:r>
            <a:r>
              <a:rPr lang="en-CA" sz="2400" b="1" u="sng" dirty="0"/>
              <a:t>can’t </a:t>
            </a:r>
            <a:r>
              <a:rPr lang="en-CA" sz="2400" b="1" u="sng" dirty="0" smtClean="0"/>
              <a:t>my take-home pay just be </a:t>
            </a:r>
            <a:r>
              <a:rPr lang="en-CA" sz="2400" b="1" u="sng" dirty="0"/>
              <a:t>the same every time</a:t>
            </a:r>
            <a:r>
              <a:rPr lang="en-CA" sz="2400" b="1" u="sng" dirty="0" smtClean="0"/>
              <a:t>?</a:t>
            </a:r>
          </a:p>
          <a:p>
            <a:pPr marL="594000" lvl="2" indent="0">
              <a:buNone/>
            </a:pPr>
            <a:r>
              <a:rPr lang="en-CA" sz="1600" dirty="0" smtClean="0"/>
              <a:t>Well, to put it simply, the Division has to follow the rules and laws in place for making these deductions (and some of these rules have changed over the years).  They have no choice in how this is done.  Plus, it actually reduces the potential for errors, especially with our pension contributions.  While that might make it a little more confusing, that’s why it’s important to work through the following slides – so you can understand how it works, and make better financial plans.</a:t>
            </a:r>
          </a:p>
          <a:p>
            <a:pPr marL="594000" lvl="2" indent="0">
              <a:buNone/>
            </a:pPr>
            <a:endParaRPr lang="en-CA" sz="1600" dirty="0"/>
          </a:p>
          <a:p>
            <a:pPr marL="0" indent="0">
              <a:buNone/>
            </a:pPr>
            <a:r>
              <a:rPr lang="en-CA" sz="2400" b="1" u="sng" dirty="0" smtClean="0"/>
              <a:t>3.  I’m in my 5</a:t>
            </a:r>
            <a:r>
              <a:rPr lang="en-CA" sz="2400" b="1" u="sng" baseline="30000" dirty="0" smtClean="0"/>
              <a:t>th</a:t>
            </a:r>
            <a:r>
              <a:rPr lang="en-CA" sz="2400" b="1" u="sng" dirty="0" smtClean="0"/>
              <a:t> year of teaching – Why am I only on step 4 of the grid?</a:t>
            </a:r>
          </a:p>
          <a:p>
            <a:pPr marL="594000" lvl="2" indent="0">
              <a:buNone/>
            </a:pPr>
            <a:r>
              <a:rPr lang="en-CA" sz="1600" dirty="0" smtClean="0"/>
              <a:t>You have to remember that you don’t get credit for a year on the grid until you’ve actually finished the year.  That’s why you are actually at step 0 when you start teaching.  You don’t get to step 1 on the grid until you’re in you’re second year of teaching.  It’s also important to remember that any substitute teaching or short-term contracts you may have done also count towards your experience, and will have an impact on when you move up on the grid.</a:t>
            </a:r>
          </a:p>
          <a:p>
            <a:pPr marL="666900" lvl="1" indent="-342900">
              <a:buFont typeface="+mj-lt"/>
              <a:buAutoNum type="arabicPeriod"/>
            </a:pPr>
            <a:endParaRPr lang="en-CA" dirty="0" smtClean="0"/>
          </a:p>
          <a:p>
            <a:pPr marL="342900" indent="-342900">
              <a:buFont typeface="+mj-lt"/>
              <a:buAutoNum type="arabicPeriod"/>
            </a:pPr>
            <a:endParaRPr lang="en-CA" dirty="0"/>
          </a:p>
        </p:txBody>
      </p:sp>
    </p:spTree>
    <p:extLst>
      <p:ext uri="{BB962C8B-B14F-4D97-AF65-F5344CB8AC3E}">
        <p14:creationId xmlns:p14="http://schemas.microsoft.com/office/powerpoint/2010/main" val="3059622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Understanding your pay statement</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192" y="2697956"/>
            <a:ext cx="4153853" cy="2769235"/>
          </a:xfrm>
        </p:spPr>
      </p:pic>
      <p:sp>
        <p:nvSpPr>
          <p:cNvPr id="6" name="Content Placeholder 4"/>
          <p:cNvSpPr txBox="1">
            <a:spLocks/>
          </p:cNvSpPr>
          <p:nvPr/>
        </p:nvSpPr>
        <p:spPr>
          <a:xfrm>
            <a:off x="5200650" y="2697956"/>
            <a:ext cx="6410159" cy="2769235"/>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rgbClr val="002060"/>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rgbClr val="002060"/>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rgbClr val="002060"/>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rgbClr val="002060"/>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rgbClr val="002060"/>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CA" sz="2400" dirty="0" smtClean="0"/>
              <a:t>Understanding the answers to these frequently asked questions is just the beginning.  If you really want to check your pay, you must understand HOW these deductions are calculated.</a:t>
            </a:r>
          </a:p>
          <a:p>
            <a:pPr marL="0" indent="0">
              <a:buNone/>
            </a:pPr>
            <a:endParaRPr lang="en-CA" sz="2400" dirty="0"/>
          </a:p>
          <a:p>
            <a:pPr marL="0" indent="0">
              <a:buNone/>
            </a:pPr>
            <a:r>
              <a:rPr lang="en-CA" sz="2400" dirty="0" smtClean="0"/>
              <a:t>Here we go…..</a:t>
            </a:r>
            <a:endParaRPr lang="en-CA" sz="2400" dirty="0"/>
          </a:p>
          <a:p>
            <a:pPr marL="0" indent="0">
              <a:buNone/>
            </a:pPr>
            <a:endParaRPr lang="en-CA" sz="2400" dirty="0" smtClean="0"/>
          </a:p>
          <a:p>
            <a:endParaRPr lang="en-CA" sz="2400" dirty="0" smtClean="0"/>
          </a:p>
          <a:p>
            <a:endParaRPr lang="en-CA" sz="2400" dirty="0"/>
          </a:p>
        </p:txBody>
      </p:sp>
    </p:spTree>
    <p:extLst>
      <p:ext uri="{BB962C8B-B14F-4D97-AF65-F5344CB8AC3E}">
        <p14:creationId xmlns:p14="http://schemas.microsoft.com/office/powerpoint/2010/main" val="176659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38742" y="2371726"/>
            <a:ext cx="3136050" cy="1648732"/>
          </a:xfrm>
          <a:prstGeom prst="rect">
            <a:avLst/>
          </a:prstGeom>
        </p:spPr>
      </p:pic>
      <p:sp>
        <p:nvSpPr>
          <p:cNvPr id="2" name="Title 1"/>
          <p:cNvSpPr>
            <a:spLocks noGrp="1"/>
          </p:cNvSpPr>
          <p:nvPr>
            <p:ph type="title"/>
          </p:nvPr>
        </p:nvSpPr>
        <p:spPr>
          <a:xfrm>
            <a:off x="581192" y="702155"/>
            <a:ext cx="11029616" cy="1032515"/>
          </a:xfrm>
        </p:spPr>
        <p:txBody>
          <a:bodyPr/>
          <a:lstStyle/>
          <a:p>
            <a:r>
              <a:rPr lang="en-CA" dirty="0" smtClean="0"/>
              <a:t>First Get your pay STUB</a:t>
            </a:r>
            <a:endParaRPr lang="en-CA" dirty="0"/>
          </a:p>
        </p:txBody>
      </p:sp>
      <p:sp>
        <p:nvSpPr>
          <p:cNvPr id="5" name="Content Placeholder 4"/>
          <p:cNvSpPr>
            <a:spLocks noGrp="1"/>
          </p:cNvSpPr>
          <p:nvPr>
            <p:ph idx="1"/>
          </p:nvPr>
        </p:nvSpPr>
        <p:spPr>
          <a:xfrm>
            <a:off x="581193" y="2111078"/>
            <a:ext cx="7451460" cy="4542940"/>
          </a:xfrm>
        </p:spPr>
        <p:txBody>
          <a:bodyPr anchor="t" anchorCtr="0"/>
          <a:lstStyle/>
          <a:p>
            <a:r>
              <a:rPr lang="en-CA" sz="2400" dirty="0" smtClean="0"/>
              <a:t>Login to CIMS, click the “Payroll” tab, and then on “Deposits/Cheques” from the drop-down list to get to the “Payroll Information” page.</a:t>
            </a:r>
          </a:p>
          <a:p>
            <a:r>
              <a:rPr lang="en-CA" sz="2400" dirty="0" smtClean="0"/>
              <a:t> To see a one-page “Statement of Earnings” with all your information in an easy-to-read format, click “Print.”</a:t>
            </a:r>
          </a:p>
          <a:p>
            <a:endParaRPr lang="en-CA" sz="2400" dirty="0" smtClean="0"/>
          </a:p>
          <a:p>
            <a:endParaRPr lang="en-CA" sz="2400" dirty="0"/>
          </a:p>
        </p:txBody>
      </p:sp>
      <p:cxnSp>
        <p:nvCxnSpPr>
          <p:cNvPr id="12" name="Straight Arrow Connector 11"/>
          <p:cNvCxnSpPr/>
          <p:nvPr/>
        </p:nvCxnSpPr>
        <p:spPr>
          <a:xfrm>
            <a:off x="7736115" y="2844800"/>
            <a:ext cx="1379310" cy="3908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736115" y="5521472"/>
            <a:ext cx="4196055" cy="923330"/>
          </a:xfrm>
          <a:prstGeom prst="rect">
            <a:avLst/>
          </a:prstGeom>
        </p:spPr>
        <p:txBody>
          <a:bodyPr wrap="square">
            <a:spAutoFit/>
          </a:bodyPr>
          <a:lstStyle/>
          <a:p>
            <a:r>
              <a:rPr lang="en-CA" b="1" u="sng" dirty="0"/>
              <a:t>NOTE</a:t>
            </a:r>
            <a:r>
              <a:rPr lang="en-CA" dirty="0"/>
              <a:t>:  It’s a good idea to create PDFs</a:t>
            </a:r>
          </a:p>
          <a:p>
            <a:r>
              <a:rPr lang="en-CA" dirty="0"/>
              <a:t>of ALL your pay statements and save</a:t>
            </a:r>
          </a:p>
          <a:p>
            <a:r>
              <a:rPr lang="en-CA" dirty="0"/>
              <a:t>them for your records.</a:t>
            </a:r>
          </a:p>
        </p:txBody>
      </p:sp>
      <p:pic>
        <p:nvPicPr>
          <p:cNvPr id="7" name="Picture 6"/>
          <p:cNvPicPr>
            <a:picLocks noChangeAspect="1"/>
          </p:cNvPicPr>
          <p:nvPr/>
        </p:nvPicPr>
        <p:blipFill>
          <a:blip r:embed="rId3"/>
          <a:stretch>
            <a:fillRect/>
          </a:stretch>
        </p:blipFill>
        <p:spPr>
          <a:xfrm>
            <a:off x="1063029" y="4382548"/>
            <a:ext cx="6191250" cy="2238375"/>
          </a:xfrm>
          <a:prstGeom prst="rect">
            <a:avLst/>
          </a:prstGeom>
          <a:ln>
            <a:solidFill>
              <a:srgbClr val="002060"/>
            </a:solidFill>
          </a:ln>
        </p:spPr>
      </p:pic>
      <p:cxnSp>
        <p:nvCxnSpPr>
          <p:cNvPr id="8" name="Straight Arrow Connector 7"/>
          <p:cNvCxnSpPr/>
          <p:nvPr/>
        </p:nvCxnSpPr>
        <p:spPr>
          <a:xfrm flipH="1">
            <a:off x="1714502" y="4106186"/>
            <a:ext cx="5086348" cy="9474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020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9574" y="743636"/>
            <a:ext cx="6464343" cy="5809173"/>
          </a:xfrm>
          <a:prstGeom prst="rect">
            <a:avLst/>
          </a:prstGeom>
        </p:spPr>
      </p:pic>
      <p:sp>
        <p:nvSpPr>
          <p:cNvPr id="2" name="Title 1"/>
          <p:cNvSpPr>
            <a:spLocks noGrp="1"/>
          </p:cNvSpPr>
          <p:nvPr>
            <p:ph type="title"/>
          </p:nvPr>
        </p:nvSpPr>
        <p:spPr>
          <a:xfrm>
            <a:off x="581192" y="702156"/>
            <a:ext cx="9087464" cy="1013800"/>
          </a:xfrm>
        </p:spPr>
        <p:txBody>
          <a:bodyPr/>
          <a:lstStyle/>
          <a:p>
            <a:pPr algn="r"/>
            <a:r>
              <a:rPr lang="en-CA" dirty="0" smtClean="0"/>
              <a:t>STATEMENT of </a:t>
            </a:r>
            <a:br>
              <a:rPr lang="en-CA" dirty="0" smtClean="0"/>
            </a:br>
            <a:r>
              <a:rPr lang="en-CA" dirty="0" smtClean="0"/>
              <a:t>Earnings</a:t>
            </a:r>
            <a:endParaRPr lang="en-CA" dirty="0"/>
          </a:p>
        </p:txBody>
      </p:sp>
      <p:sp>
        <p:nvSpPr>
          <p:cNvPr id="7" name="Content Placeholder 6"/>
          <p:cNvSpPr>
            <a:spLocks noGrp="1"/>
          </p:cNvSpPr>
          <p:nvPr>
            <p:ph idx="1"/>
          </p:nvPr>
        </p:nvSpPr>
        <p:spPr>
          <a:xfrm>
            <a:off x="7045327" y="2380343"/>
            <a:ext cx="4667702" cy="3585028"/>
          </a:xfrm>
        </p:spPr>
        <p:txBody>
          <a:bodyPr anchor="t" anchorCtr="0">
            <a:normAutofit/>
          </a:bodyPr>
          <a:lstStyle/>
          <a:p>
            <a:pPr marL="0" indent="0">
              <a:buNone/>
            </a:pPr>
            <a:r>
              <a:rPr lang="en-CA" sz="2400" dirty="0" smtClean="0">
                <a:solidFill>
                  <a:schemeClr val="accent6"/>
                </a:solidFill>
              </a:rPr>
              <a:t>Your pay statement has 5 main areas:</a:t>
            </a:r>
          </a:p>
          <a:p>
            <a:pPr marL="457200" indent="-457200">
              <a:buFont typeface="+mj-lt"/>
              <a:buAutoNum type="arabicPeriod"/>
            </a:pPr>
            <a:r>
              <a:rPr lang="en-CA" sz="2400" dirty="0" smtClean="0">
                <a:solidFill>
                  <a:schemeClr val="accent6"/>
                </a:solidFill>
              </a:rPr>
              <a:t>Basic Information</a:t>
            </a:r>
          </a:p>
          <a:p>
            <a:pPr marL="457200" indent="-457200">
              <a:buFont typeface="+mj-lt"/>
              <a:buAutoNum type="arabicPeriod"/>
            </a:pPr>
            <a:r>
              <a:rPr lang="en-CA" sz="2400" dirty="0" smtClean="0">
                <a:solidFill>
                  <a:schemeClr val="accent6"/>
                </a:solidFill>
              </a:rPr>
              <a:t>Earnings</a:t>
            </a:r>
          </a:p>
          <a:p>
            <a:pPr marL="457200" indent="-457200">
              <a:buFont typeface="+mj-lt"/>
              <a:buAutoNum type="arabicPeriod"/>
            </a:pPr>
            <a:r>
              <a:rPr lang="en-CA" sz="2400" dirty="0" smtClean="0">
                <a:solidFill>
                  <a:schemeClr val="accent6"/>
                </a:solidFill>
              </a:rPr>
              <a:t>Deductions</a:t>
            </a:r>
          </a:p>
          <a:p>
            <a:pPr marL="457200" indent="-457200">
              <a:buFont typeface="+mj-lt"/>
              <a:buAutoNum type="arabicPeriod"/>
            </a:pPr>
            <a:r>
              <a:rPr lang="en-CA" sz="2400" dirty="0" smtClean="0">
                <a:solidFill>
                  <a:schemeClr val="accent6"/>
                </a:solidFill>
              </a:rPr>
              <a:t>“Banked” Days</a:t>
            </a:r>
          </a:p>
          <a:p>
            <a:pPr marL="457200" indent="-457200">
              <a:buFont typeface="+mj-lt"/>
              <a:buAutoNum type="arabicPeriod"/>
            </a:pPr>
            <a:r>
              <a:rPr lang="en-CA" sz="2400" dirty="0" smtClean="0">
                <a:solidFill>
                  <a:schemeClr val="accent6"/>
                </a:solidFill>
              </a:rPr>
              <a:t>Summary</a:t>
            </a:r>
          </a:p>
          <a:p>
            <a:endParaRPr lang="en-CA" sz="2400" dirty="0" smtClean="0">
              <a:solidFill>
                <a:schemeClr val="accent6"/>
              </a:solidFill>
            </a:endParaRPr>
          </a:p>
        </p:txBody>
      </p:sp>
      <p:sp>
        <p:nvSpPr>
          <p:cNvPr id="8" name="Oval 7"/>
          <p:cNvSpPr/>
          <p:nvPr/>
        </p:nvSpPr>
        <p:spPr>
          <a:xfrm>
            <a:off x="458283" y="3710361"/>
            <a:ext cx="2815152" cy="17433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848061" y="1364105"/>
            <a:ext cx="5276595" cy="21905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3262476" y="3955301"/>
            <a:ext cx="3617295" cy="1754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1174604" y="5649301"/>
            <a:ext cx="3077264" cy="4375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303443" y="6066657"/>
            <a:ext cx="4479378" cy="5433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3396344" y="2252534"/>
            <a:ext cx="508001" cy="461665"/>
          </a:xfrm>
          <a:prstGeom prst="rect">
            <a:avLst/>
          </a:prstGeom>
          <a:noFill/>
        </p:spPr>
        <p:txBody>
          <a:bodyPr wrap="square" rtlCol="0">
            <a:spAutoFit/>
          </a:bodyPr>
          <a:lstStyle/>
          <a:p>
            <a:r>
              <a:rPr lang="en-CA" sz="2400" b="1" dirty="0" smtClean="0">
                <a:solidFill>
                  <a:srgbClr val="FF0000"/>
                </a:solidFill>
              </a:rPr>
              <a:t>1</a:t>
            </a:r>
            <a:endParaRPr lang="en-CA" sz="2400" b="1" dirty="0">
              <a:solidFill>
                <a:srgbClr val="FF0000"/>
              </a:solidFill>
            </a:endParaRPr>
          </a:p>
        </p:txBody>
      </p:sp>
      <p:sp>
        <p:nvSpPr>
          <p:cNvPr id="14" name="TextBox 13"/>
          <p:cNvSpPr txBox="1"/>
          <p:nvPr/>
        </p:nvSpPr>
        <p:spPr>
          <a:xfrm>
            <a:off x="2492473" y="6073584"/>
            <a:ext cx="508001" cy="461665"/>
          </a:xfrm>
          <a:prstGeom prst="rect">
            <a:avLst/>
          </a:prstGeom>
          <a:noFill/>
        </p:spPr>
        <p:txBody>
          <a:bodyPr wrap="square" rtlCol="0">
            <a:spAutoFit/>
          </a:bodyPr>
          <a:lstStyle/>
          <a:p>
            <a:r>
              <a:rPr lang="en-CA" sz="2400" b="1" dirty="0">
                <a:solidFill>
                  <a:srgbClr val="FF0000"/>
                </a:solidFill>
              </a:rPr>
              <a:t>5</a:t>
            </a:r>
          </a:p>
        </p:txBody>
      </p:sp>
      <p:sp>
        <p:nvSpPr>
          <p:cNvPr id="15" name="TextBox 14"/>
          <p:cNvSpPr txBox="1"/>
          <p:nvPr/>
        </p:nvSpPr>
        <p:spPr>
          <a:xfrm>
            <a:off x="2512268" y="5568059"/>
            <a:ext cx="508001" cy="461665"/>
          </a:xfrm>
          <a:prstGeom prst="rect">
            <a:avLst/>
          </a:prstGeom>
          <a:noFill/>
        </p:spPr>
        <p:txBody>
          <a:bodyPr wrap="square" rtlCol="0">
            <a:spAutoFit/>
          </a:bodyPr>
          <a:lstStyle/>
          <a:p>
            <a:r>
              <a:rPr lang="en-CA" sz="2400" b="1" dirty="0">
                <a:solidFill>
                  <a:srgbClr val="FF0000"/>
                </a:solidFill>
              </a:rPr>
              <a:t>4</a:t>
            </a:r>
          </a:p>
        </p:txBody>
      </p:sp>
      <p:sp>
        <p:nvSpPr>
          <p:cNvPr id="16" name="TextBox 15"/>
          <p:cNvSpPr txBox="1"/>
          <p:nvPr/>
        </p:nvSpPr>
        <p:spPr>
          <a:xfrm>
            <a:off x="4528820" y="4351203"/>
            <a:ext cx="508001" cy="461665"/>
          </a:xfrm>
          <a:prstGeom prst="rect">
            <a:avLst/>
          </a:prstGeom>
          <a:noFill/>
        </p:spPr>
        <p:txBody>
          <a:bodyPr wrap="square" rtlCol="0">
            <a:spAutoFit/>
          </a:bodyPr>
          <a:lstStyle/>
          <a:p>
            <a:r>
              <a:rPr lang="en-CA" sz="2400" b="1" dirty="0">
                <a:solidFill>
                  <a:srgbClr val="FF0000"/>
                </a:solidFill>
              </a:rPr>
              <a:t>3</a:t>
            </a:r>
          </a:p>
        </p:txBody>
      </p:sp>
      <p:sp>
        <p:nvSpPr>
          <p:cNvPr id="17" name="TextBox 16"/>
          <p:cNvSpPr txBox="1"/>
          <p:nvPr/>
        </p:nvSpPr>
        <p:spPr>
          <a:xfrm>
            <a:off x="1513115" y="4382070"/>
            <a:ext cx="508001" cy="461665"/>
          </a:xfrm>
          <a:prstGeom prst="rect">
            <a:avLst/>
          </a:prstGeom>
          <a:noFill/>
        </p:spPr>
        <p:txBody>
          <a:bodyPr wrap="square" rtlCol="0">
            <a:spAutoFit/>
          </a:bodyPr>
          <a:lstStyle/>
          <a:p>
            <a:r>
              <a:rPr lang="en-CA" sz="2400" b="1" dirty="0">
                <a:solidFill>
                  <a:srgbClr val="FF0000"/>
                </a:solidFill>
              </a:rPr>
              <a:t>2</a:t>
            </a:r>
          </a:p>
        </p:txBody>
      </p:sp>
    </p:spTree>
    <p:extLst>
      <p:ext uri="{BB962C8B-B14F-4D97-AF65-F5344CB8AC3E}">
        <p14:creationId xmlns:p14="http://schemas.microsoft.com/office/powerpoint/2010/main" val="3051437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87090" y="2671763"/>
            <a:ext cx="6099552" cy="2887208"/>
          </a:xfrm>
          <a:prstGeom prst="rect">
            <a:avLst/>
          </a:prstGeom>
        </p:spPr>
      </p:pic>
      <p:sp>
        <p:nvSpPr>
          <p:cNvPr id="2" name="Title 1"/>
          <p:cNvSpPr>
            <a:spLocks noGrp="1"/>
          </p:cNvSpPr>
          <p:nvPr>
            <p:ph type="title"/>
          </p:nvPr>
        </p:nvSpPr>
        <p:spPr/>
        <p:txBody>
          <a:bodyPr/>
          <a:lstStyle/>
          <a:p>
            <a:r>
              <a:rPr lang="en-CA" dirty="0" smtClean="0"/>
              <a:t>Check basic information</a:t>
            </a:r>
            <a:br>
              <a:rPr lang="en-CA" dirty="0" smtClean="0"/>
            </a:br>
            <a:r>
              <a:rPr lang="en-CA" dirty="0" smtClean="0"/>
              <a:t>“SALLY PAYCHECK”</a:t>
            </a:r>
            <a:endParaRPr lang="en-CA" dirty="0"/>
          </a:p>
        </p:txBody>
      </p:sp>
      <p:sp>
        <p:nvSpPr>
          <p:cNvPr id="3" name="Content Placeholder 2"/>
          <p:cNvSpPr>
            <a:spLocks noGrp="1"/>
          </p:cNvSpPr>
          <p:nvPr>
            <p:ph idx="1"/>
          </p:nvPr>
        </p:nvSpPr>
        <p:spPr>
          <a:xfrm>
            <a:off x="7024914" y="2359770"/>
            <a:ext cx="4804228" cy="4498230"/>
          </a:xfrm>
        </p:spPr>
        <p:txBody>
          <a:bodyPr anchor="t" anchorCtr="0">
            <a:normAutofit/>
          </a:bodyPr>
          <a:lstStyle/>
          <a:p>
            <a:r>
              <a:rPr lang="en-CA" sz="2400" dirty="0" smtClean="0"/>
              <a:t>Verify that your name and address are correct.</a:t>
            </a:r>
          </a:p>
          <a:p>
            <a:r>
              <a:rPr lang="en-CA" sz="2400" dirty="0" smtClean="0"/>
              <a:t>Make sure that the classification you have received from Teacher Certification is the same as this one.</a:t>
            </a:r>
          </a:p>
          <a:p>
            <a:r>
              <a:rPr lang="en-CA" sz="2400" dirty="0" smtClean="0"/>
              <a:t>Make sure the years experience shown here is correct.</a:t>
            </a:r>
            <a:endParaRPr lang="en-CA" sz="2400" dirty="0"/>
          </a:p>
          <a:p>
            <a:endParaRPr lang="en-CA" sz="2400" dirty="0"/>
          </a:p>
        </p:txBody>
      </p:sp>
      <p:sp>
        <p:nvSpPr>
          <p:cNvPr id="4" name="Oval 3"/>
          <p:cNvSpPr/>
          <p:nvPr/>
        </p:nvSpPr>
        <p:spPr>
          <a:xfrm>
            <a:off x="4702629" y="5036457"/>
            <a:ext cx="2235200" cy="522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427" y="4979908"/>
            <a:ext cx="424234" cy="424234"/>
          </a:xfrm>
          <a:prstGeom prst="rect">
            <a:avLst/>
          </a:prstGeom>
        </p:spPr>
      </p:pic>
    </p:spTree>
    <p:extLst>
      <p:ext uri="{BB962C8B-B14F-4D97-AF65-F5344CB8AC3E}">
        <p14:creationId xmlns:p14="http://schemas.microsoft.com/office/powerpoint/2010/main" val="1007501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Basic Information;</a:t>
            </a:r>
            <a:br>
              <a:rPr lang="en-CA" dirty="0" smtClean="0"/>
            </a:br>
            <a:r>
              <a:rPr lang="en-CA" dirty="0" smtClean="0"/>
              <a:t>Are your years correct?	</a:t>
            </a: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50269"/>
            <a:ext cx="3543300" cy="35433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0" y="1943103"/>
            <a:ext cx="4126692" cy="4114800"/>
          </a:xfrm>
          <a:prstGeom prst="rect">
            <a:avLst/>
          </a:prstGeom>
        </p:spPr>
      </p:pic>
      <p:sp>
        <p:nvSpPr>
          <p:cNvPr id="4" name="Content Placeholder 2"/>
          <p:cNvSpPr>
            <a:spLocks noGrp="1"/>
          </p:cNvSpPr>
          <p:nvPr>
            <p:ph idx="1"/>
          </p:nvPr>
        </p:nvSpPr>
        <p:spPr>
          <a:xfrm>
            <a:off x="3100388" y="1857375"/>
            <a:ext cx="8872537" cy="5000625"/>
          </a:xfrm>
        </p:spPr>
        <p:txBody>
          <a:bodyPr anchor="t" anchorCtr="0">
            <a:normAutofit/>
          </a:bodyPr>
          <a:lstStyle/>
          <a:p>
            <a:pPr marL="0" indent="0">
              <a:buNone/>
            </a:pPr>
            <a:r>
              <a:rPr lang="en-CA" sz="2400" dirty="0" smtClean="0"/>
              <a:t>Remember, years experience must be completed to be counted.  For example, if you are in your 7</a:t>
            </a:r>
            <a:r>
              <a:rPr lang="en-CA" sz="2400" baseline="30000" dirty="0" smtClean="0"/>
              <a:t>th</a:t>
            </a:r>
            <a:r>
              <a:rPr lang="en-CA" sz="2400" dirty="0" smtClean="0"/>
              <a:t> year of teaching now, the “Years” on your pay stub should be 6, because you haven’t actually completed the 7</a:t>
            </a:r>
            <a:r>
              <a:rPr lang="en-CA" sz="2400" baseline="30000" dirty="0" smtClean="0"/>
              <a:t>th</a:t>
            </a:r>
            <a:r>
              <a:rPr lang="en-CA" sz="2400" dirty="0" smtClean="0"/>
              <a:t> year yet.  That’s why there’s a step 0 on the salary grid. </a:t>
            </a:r>
          </a:p>
          <a:p>
            <a:pPr marL="0" indent="0">
              <a:buNone/>
            </a:pPr>
            <a:r>
              <a:rPr lang="en-CA" sz="2400" dirty="0" smtClean="0"/>
              <a:t>Also note that “years” are cumulative, not chronological.  For example, if you were a substitute for parts of a year or a couple of years, that experience must add up to 180 teaching days before it can count as a “year” on the grid.  Multiple term contracts also count.</a:t>
            </a:r>
          </a:p>
          <a:p>
            <a:pPr marL="0" indent="0">
              <a:buNone/>
            </a:pPr>
            <a:r>
              <a:rPr lang="en-CA" sz="2400" dirty="0" smtClean="0"/>
              <a:t>You can always contact Teacher Certification to verify the experience they have counted and given you credit for. Their contact information:</a:t>
            </a:r>
          </a:p>
          <a:p>
            <a:pPr marL="0" indent="0">
              <a:spcAft>
                <a:spcPts val="0"/>
              </a:spcAft>
              <a:buNone/>
            </a:pPr>
            <a:r>
              <a:rPr lang="en-CA" sz="2400" dirty="0"/>
              <a:t>	</a:t>
            </a:r>
            <a:r>
              <a:rPr lang="en-CA" sz="2400" dirty="0" smtClean="0"/>
              <a:t>	Phone: (204)773-2998</a:t>
            </a:r>
          </a:p>
          <a:p>
            <a:pPr marL="0" indent="0">
              <a:spcBef>
                <a:spcPts val="0"/>
              </a:spcBef>
              <a:spcAft>
                <a:spcPts val="0"/>
              </a:spcAft>
              <a:buNone/>
            </a:pPr>
            <a:r>
              <a:rPr lang="en-CA" sz="2400" dirty="0" smtClean="0"/>
              <a:t>		Email: </a:t>
            </a:r>
            <a:r>
              <a:rPr lang="en-CA" sz="2400" dirty="0" smtClean="0">
                <a:hlinkClick r:id="rId4"/>
              </a:rPr>
              <a:t>certification@gov.mb.ca</a:t>
            </a:r>
            <a:r>
              <a:rPr lang="en-CA" sz="2400" dirty="0" smtClean="0"/>
              <a:t> </a:t>
            </a:r>
          </a:p>
        </p:txBody>
      </p:sp>
    </p:spTree>
    <p:extLst>
      <p:ext uri="{BB962C8B-B14F-4D97-AF65-F5344CB8AC3E}">
        <p14:creationId xmlns:p14="http://schemas.microsoft.com/office/powerpoint/2010/main" val="197837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9533" y="2688998"/>
            <a:ext cx="5114925" cy="3228975"/>
          </a:xfrm>
          <a:prstGeom prst="rect">
            <a:avLst/>
          </a:prstGeom>
        </p:spPr>
      </p:pic>
      <p:sp>
        <p:nvSpPr>
          <p:cNvPr id="2" name="Title 1"/>
          <p:cNvSpPr>
            <a:spLocks noGrp="1"/>
          </p:cNvSpPr>
          <p:nvPr>
            <p:ph type="title"/>
          </p:nvPr>
        </p:nvSpPr>
        <p:spPr/>
        <p:txBody>
          <a:bodyPr/>
          <a:lstStyle/>
          <a:p>
            <a:r>
              <a:rPr lang="en-CA" dirty="0" smtClean="0"/>
              <a:t>SALARY:</a:t>
            </a:r>
            <a:br>
              <a:rPr lang="en-CA" dirty="0" smtClean="0"/>
            </a:br>
            <a:r>
              <a:rPr lang="en-CA" dirty="0" smtClean="0"/>
              <a:t>Understanding the Grid</a:t>
            </a:r>
            <a:endParaRPr lang="en-CA" dirty="0"/>
          </a:p>
        </p:txBody>
      </p:sp>
      <p:sp>
        <p:nvSpPr>
          <p:cNvPr id="3" name="Content Placeholder 2"/>
          <p:cNvSpPr>
            <a:spLocks noGrp="1"/>
          </p:cNvSpPr>
          <p:nvPr>
            <p:ph idx="1"/>
          </p:nvPr>
        </p:nvSpPr>
        <p:spPr>
          <a:xfrm>
            <a:off x="5820229" y="1857829"/>
            <a:ext cx="6052457" cy="4891314"/>
          </a:xfrm>
        </p:spPr>
        <p:txBody>
          <a:bodyPr anchor="t" anchorCtr="0">
            <a:normAutofit fontScale="92500" lnSpcReduction="10000"/>
          </a:bodyPr>
          <a:lstStyle/>
          <a:p>
            <a:pPr marL="0" indent="0">
              <a:buNone/>
            </a:pPr>
            <a:r>
              <a:rPr lang="en-CA" sz="2800" dirty="0" smtClean="0"/>
              <a:t>Once you confirm your classification and years, go to the salary grid in our most recent Collateral Agreement for 2018-19 (pictured on the left).  REMEMBER that our benefits are </a:t>
            </a:r>
            <a:r>
              <a:rPr lang="en-CA" sz="2800" dirty="0" err="1" smtClean="0"/>
              <a:t>PRE-Tax</a:t>
            </a:r>
            <a:r>
              <a:rPr lang="en-CA" sz="2800" dirty="0" smtClean="0"/>
              <a:t>, so your total compensation is the number on the grid PLUS the “Annual </a:t>
            </a:r>
            <a:r>
              <a:rPr lang="en-CA" sz="2800" dirty="0" smtClean="0"/>
              <a:t>(Family) Benefits Premium,” </a:t>
            </a:r>
            <a:r>
              <a:rPr lang="en-CA" sz="2800" dirty="0" smtClean="0"/>
              <a:t>which for the 2018-19 year, is $3081.</a:t>
            </a:r>
          </a:p>
          <a:p>
            <a:pPr marL="0" indent="0">
              <a:spcBef>
                <a:spcPts val="0"/>
              </a:spcBef>
              <a:spcAft>
                <a:spcPts val="0"/>
              </a:spcAft>
              <a:buNone/>
            </a:pPr>
            <a:endParaRPr lang="en-CA" sz="2800" dirty="0" smtClean="0"/>
          </a:p>
          <a:p>
            <a:pPr marL="0" indent="0">
              <a:buNone/>
            </a:pPr>
            <a:r>
              <a:rPr lang="en-CA" sz="2800" dirty="0" smtClean="0"/>
              <a:t>So what is “Sally Paycheque’s” salary?</a:t>
            </a:r>
          </a:p>
          <a:p>
            <a:pPr marL="0" indent="0">
              <a:buNone/>
            </a:pPr>
            <a:r>
              <a:rPr lang="en-CA" sz="2800" dirty="0" smtClean="0"/>
              <a:t>TAXABLE Salary = $90,294</a:t>
            </a:r>
            <a:endParaRPr lang="en-CA" sz="2800" dirty="0"/>
          </a:p>
        </p:txBody>
      </p:sp>
      <p:sp>
        <p:nvSpPr>
          <p:cNvPr id="5" name="Oval 4"/>
          <p:cNvSpPr/>
          <p:nvPr/>
        </p:nvSpPr>
        <p:spPr>
          <a:xfrm>
            <a:off x="3675204" y="5627688"/>
            <a:ext cx="559157" cy="2902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4751882" y="2554087"/>
            <a:ext cx="792576" cy="9395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2352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34585</TotalTime>
  <Words>2496</Words>
  <Application>Microsoft Office PowerPoint</Application>
  <PresentationFormat>Widescreen</PresentationFormat>
  <Paragraphs>183</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Gill Sans MT</vt:lpstr>
      <vt:lpstr>Wingdings 2</vt:lpstr>
      <vt:lpstr>Dividend</vt:lpstr>
      <vt:lpstr>HOW to check your pay (2019)</vt:lpstr>
      <vt:lpstr>Faq – Before we get into details</vt:lpstr>
      <vt:lpstr>Faq – Before we get into details</vt:lpstr>
      <vt:lpstr>Understanding your pay statement</vt:lpstr>
      <vt:lpstr>First Get your pay STUB</vt:lpstr>
      <vt:lpstr>STATEMENT of  Earnings</vt:lpstr>
      <vt:lpstr>Check basic information “SALLY PAYCHECK”</vt:lpstr>
      <vt:lpstr>Basic Information; Are your years correct? </vt:lpstr>
      <vt:lpstr>SALARY: Understanding the Grid</vt:lpstr>
      <vt:lpstr>SALARY: Understanding the (OTHER) salary griD</vt:lpstr>
      <vt:lpstr>EARNINGS: Are theY correct?</vt:lpstr>
      <vt:lpstr>EARNINGS: The EI Rebate</vt:lpstr>
      <vt:lpstr>EARNINGS: The Ei Rebate</vt:lpstr>
      <vt:lpstr>EARNINGS: Extended Health Care &amp; Dental</vt:lpstr>
      <vt:lpstr>EARNINGS: pre-tax deductions for health and dental</vt:lpstr>
      <vt:lpstr>DEDUCTIONS: Canada pension plan</vt:lpstr>
      <vt:lpstr>DEDUCTIONS: CPP Calculation</vt:lpstr>
      <vt:lpstr>DEDUCTIONS: Income tax</vt:lpstr>
      <vt:lpstr>DeductionS: ANNUAL TRAF Contribution</vt:lpstr>
      <vt:lpstr>DeductionS: Days in Pay Period for TRAF</vt:lpstr>
      <vt:lpstr>DeductionS:  TRAF Calculation</vt:lpstr>
      <vt:lpstr>DEDUCTIONS: Employment Insurance</vt:lpstr>
      <vt:lpstr>Deductions: Disability benefits plan</vt:lpstr>
      <vt:lpstr>Deductions: Short-term Disability benefits plan</vt:lpstr>
      <vt:lpstr>Deductions: HTA Dues</vt:lpstr>
      <vt:lpstr>DEDUCTIONS:  Life insurance</vt:lpstr>
      <vt:lpstr>Deductions: MTS Union Dues</vt:lpstr>
      <vt:lpstr>FINAL CHECKS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PAY-SHIFT EXAMPLE</dc:title>
  <dc:creator>Wendell Head</dc:creator>
  <cp:lastModifiedBy>Wendell Head</cp:lastModifiedBy>
  <cp:revision>225</cp:revision>
  <cp:lastPrinted>2019-03-08T21:15:32Z</cp:lastPrinted>
  <dcterms:created xsi:type="dcterms:W3CDTF">2015-09-16T12:05:23Z</dcterms:created>
  <dcterms:modified xsi:type="dcterms:W3CDTF">2019-05-07T16:12:14Z</dcterms:modified>
</cp:coreProperties>
</file>